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 varScale="1">
        <p:scale>
          <a:sx n="157" d="100"/>
          <a:sy n="157" d="100"/>
        </p:scale>
        <p:origin x="177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presProps" Target="pres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tableStyles" Target="tableStyle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commentAuthors" Target="commentAuthor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0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6.gif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course</a:t>
            </a:r>
            <a:br>
              <a:rPr lang="en-IE" sz="5400" dirty="0"/>
            </a:b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/>
              <a:t>Reecht</a:t>
            </a:r>
            <a:br>
              <a:rPr lang="en-IE" sz="2700" dirty="0"/>
            </a:br>
            <a:br>
              <a:rPr lang="en-IE" sz="2700" dirty="0"/>
            </a:br>
            <a:r>
              <a:rPr lang="en-IE" sz="2700" dirty="0">
                <a:hlinkClick r:id="rId2"/>
              </a:rPr>
              <a:t>https://github.com/GuillaumeBal/r.training</a:t>
            </a:r>
            <a:br>
              <a:rPr lang="en-IE" sz="2700" dirty="0"/>
            </a:br>
            <a:br>
              <a:rPr lang="en-IE" sz="2700" dirty="0"/>
            </a:br>
            <a:br>
              <a:rPr lang="en-IE" sz="2700" dirty="0"/>
            </a:br>
            <a:r>
              <a:rPr lang="en-IE" sz="1600" dirty="0"/>
              <a:t>September 2018</a:t>
            </a:r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= language 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Relationships </a:t>
            </a:r>
            <a:r>
              <a:rPr lang="en-IE" sz="2000" dirty="0"/>
              <a:t>(mean weight / mean length per river)</a:t>
            </a:r>
          </a:p>
          <a:p>
            <a:endParaRPr lang="en-IE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pairs()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Displays relationships between all variables of </a:t>
            </a:r>
            <a:r>
              <a:rPr lang="en-IE" sz="2800" dirty="0" err="1"/>
              <a:t>dataframe</a:t>
            </a:r>
            <a:r>
              <a:rPr lang="en-IE" sz="2800" dirty="0"/>
              <a:t> </a:t>
            </a:r>
          </a:p>
          <a:p>
            <a:endParaRPr lang="en-IE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Saving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/>
              <a:t>R graphics can be saved as 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pdf</a:t>
            </a:r>
            <a:r>
              <a:rPr lang="en-IE" dirty="0"/>
              <a:t> files</a:t>
            </a:r>
            <a:r>
              <a:rPr lang="en-IE" i="1" dirty="0"/>
              <a:t> , </a:t>
            </a:r>
            <a:r>
              <a:rPr lang="en-IE" i="1" dirty="0" err="1"/>
              <a:t>pdf</a:t>
            </a:r>
            <a:r>
              <a:rPr lang="en-IE" i="1" dirty="0"/>
              <a:t>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.tiff files , </a:t>
            </a:r>
            <a:r>
              <a:rPr lang="en-IE" i="1" dirty="0"/>
              <a:t>tiff()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png</a:t>
            </a:r>
            <a:r>
              <a:rPr lang="en-IE" dirty="0"/>
              <a:t> files, </a:t>
            </a:r>
            <a:r>
              <a:rPr lang="en-IE" i="1" dirty="0" err="1"/>
              <a:t>png</a:t>
            </a:r>
            <a:r>
              <a:rPr lang="en-IE" i="1" dirty="0"/>
              <a:t>() </a:t>
            </a:r>
            <a:r>
              <a:rPr lang="en-IE" dirty="0"/>
              <a:t>function </a:t>
            </a:r>
          </a:p>
          <a:p>
            <a:pPr lvl="1"/>
            <a:r>
              <a:rPr lang="en-IE" dirty="0"/>
              <a:t>...</a:t>
            </a: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pdf() / tiff() …  #</a:t>
            </a:r>
            <a:r>
              <a:rPr lang="en-IE" dirty="0"/>
              <a:t> ‘start recording’ instruction using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plot() / boxplot() </a:t>
            </a:r>
            <a:r>
              <a:rPr lang="en-IE" dirty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Plot  length Vs weight of </a:t>
            </a:r>
            <a:r>
              <a:rPr lang="en-IE" dirty="0" err="1"/>
              <a:t>sea.age</a:t>
            </a:r>
            <a:r>
              <a:rPr lang="en-IE" dirty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5.2 Customizing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Lines, points, axes and text styles</a:t>
            </a:r>
          </a:p>
          <a:p>
            <a:r>
              <a:rPr lang="en-IE" dirty="0"/>
              <a:t>Plotting area, par()</a:t>
            </a:r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Features type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With type argument plot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/>
              <a:t>Points, lines and colours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Points type : </a:t>
            </a:r>
            <a:r>
              <a:rPr lang="en-IE" dirty="0" err="1"/>
              <a:t>pch</a:t>
            </a:r>
            <a:r>
              <a:rPr lang="en-IE" dirty="0"/>
              <a:t> =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/>
              <a:t>Color</a:t>
            </a:r>
            <a:r>
              <a:rPr lang="en-IE" dirty="0"/>
              <a:t> : col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bg</a:t>
            </a:r>
            <a:r>
              <a:rPr lang="en-IE" sz="1200" dirty="0"/>
              <a:t> = ‘contour </a:t>
            </a:r>
            <a:r>
              <a:rPr lang="en-IE" sz="1200" dirty="0" err="1"/>
              <a:t>color</a:t>
            </a:r>
            <a:r>
              <a:rPr lang="en-IE" sz="1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You can insert legends with legend()</a:t>
            </a:r>
          </a:p>
          <a:p>
            <a:endParaRPr lang="en-IE" dirty="0"/>
          </a:p>
          <a:p>
            <a:r>
              <a:rPr lang="en-IE" dirty="0"/>
              <a:t>Add text to the plot using</a:t>
            </a:r>
          </a:p>
          <a:p>
            <a:pPr lvl="1"/>
            <a:r>
              <a:rPr lang="en-IE" dirty="0"/>
              <a:t>text()</a:t>
            </a:r>
          </a:p>
          <a:p>
            <a:pPr lvl="1"/>
            <a:r>
              <a:rPr lang="en-IE" dirty="0" err="1"/>
              <a:t>mtext</a:t>
            </a:r>
            <a:r>
              <a:rPr lang="en-IE" dirty="0"/>
              <a:t>()</a:t>
            </a:r>
          </a:p>
          <a:p>
            <a:pPr lvl="1"/>
            <a:endParaRPr lang="en-IE" dirty="0"/>
          </a:p>
          <a:p>
            <a:r>
              <a:rPr lang="en-IE" dirty="0"/>
              <a:t>Create custom axes</a:t>
            </a:r>
          </a:p>
          <a:p>
            <a:pPr lvl="1"/>
            <a:r>
              <a:rPr lang="en-IE" dirty="0"/>
              <a:t>Set axes = FALSE in plot() or </a:t>
            </a:r>
            <a:r>
              <a:rPr lang="en-IE" dirty="0" err="1"/>
              <a:t>boxplot</a:t>
            </a:r>
            <a:r>
              <a:rPr lang="en-IE" dirty="0"/>
              <a:t>() or ...</a:t>
            </a:r>
          </a:p>
          <a:p>
            <a:pPr lvl="1"/>
            <a:r>
              <a:rPr lang="en-IE" dirty="0"/>
              <a:t>Draw your custom axes using axis()</a:t>
            </a:r>
          </a:p>
          <a:p>
            <a:pPr lvl="1"/>
            <a:endParaRPr lang="en-IE" dirty="0"/>
          </a:p>
          <a:p>
            <a:r>
              <a:rPr lang="en-IE" dirty="0"/>
              <a:t>Add curves, lines, other points</a:t>
            </a:r>
          </a:p>
          <a:p>
            <a:pPr lvl="1"/>
            <a:r>
              <a:rPr lang="en-IE" dirty="0"/>
              <a:t>lines()</a:t>
            </a:r>
          </a:p>
          <a:p>
            <a:pPr lvl="1"/>
            <a:r>
              <a:rPr lang="en-IE" dirty="0" err="1"/>
              <a:t>abline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curve()</a:t>
            </a:r>
          </a:p>
          <a:p>
            <a:pPr lvl="1"/>
            <a:r>
              <a:rPr lang="en-IE" dirty="0"/>
              <a:t>points()</a:t>
            </a:r>
          </a:p>
          <a:p>
            <a:pPr lvl="1"/>
            <a:endParaRPr lang="en-IE" dirty="0"/>
          </a:p>
          <a:p>
            <a:r>
              <a:rPr lang="en-IE" dirty="0"/>
              <a:t>Find the coordinates of points using locator()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Plot the length Vs weight of </a:t>
            </a:r>
          </a:p>
          <a:p>
            <a:pPr marL="457200" lvl="1" indent="0">
              <a:buNone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fish from the Moy river with small points, limit weight axis to 10 </a:t>
            </a:r>
            <a:r>
              <a:rPr lang="en-IE" sz="1800" dirty="0"/>
              <a:t>(see </a:t>
            </a:r>
            <a:r>
              <a:rPr lang="en-IE" sz="1800" dirty="0" err="1"/>
              <a:t>pch</a:t>
            </a:r>
            <a:r>
              <a:rPr lang="en-IE" sz="1800" dirty="0"/>
              <a:t> and </a:t>
            </a:r>
            <a:r>
              <a:rPr lang="en-IE" sz="1800" dirty="0" err="1"/>
              <a:t>ylim</a:t>
            </a:r>
            <a:r>
              <a:rPr lang="en-IE" sz="1800" dirty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1.2 R Basic</a:t>
            </a:r>
            <a:br>
              <a:rPr lang="en-IE" sz="5400" dirty="0"/>
            </a:br>
            <a:r>
              <a:rPr lang="en-IE" sz="3100" dirty="0"/>
              <a:t>Console</a:t>
            </a:r>
            <a:br>
              <a:rPr lang="en-IE" sz="3100" dirty="0"/>
            </a:br>
            <a:r>
              <a:rPr lang="en-IE" sz="3100" dirty="0"/>
              <a:t>Variables</a:t>
            </a:r>
            <a:br>
              <a:rPr lang="en-IE" sz="3100" dirty="0"/>
            </a:br>
            <a:r>
              <a:rPr lang="en-IE" sz="3100" dirty="0"/>
              <a:t>Scripts</a:t>
            </a:r>
            <a:br>
              <a:rPr lang="en-IE" sz="3100" dirty="0"/>
            </a:br>
            <a:r>
              <a:rPr lang="en-IE" sz="3100" dirty="0"/>
              <a:t>Functions</a:t>
            </a:r>
            <a:br>
              <a:rPr lang="en-IE" sz="3100" dirty="0"/>
            </a:br>
            <a:r>
              <a:rPr lang="en-IE" sz="3100" dirty="0" err="1"/>
              <a:t>Rstudio</a:t>
            </a:r>
            <a:br>
              <a:rPr lang="en-IE" sz="3100" dirty="0"/>
            </a:br>
            <a:r>
              <a:rPr lang="en-IE" sz="3100" dirty="0"/>
              <a:t>Good practices</a:t>
            </a:r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5.3 Global graphics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par()</a:t>
            </a:r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global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To query graphical parameters</a:t>
            </a:r>
          </a:p>
          <a:p>
            <a:pPr algn="ctr"/>
            <a:endParaRPr lang="en-IE" sz="3600" dirty="0"/>
          </a:p>
          <a:p>
            <a:pPr marL="0" indent="0" algn="ctr">
              <a:buNone/>
            </a:pPr>
            <a:r>
              <a:rPr lang="en-IE" sz="3600" dirty="0"/>
              <a:t>Sets parameters </a:t>
            </a:r>
            <a:r>
              <a:rPr lang="en-IE" sz="3600" dirty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split graph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/>
              <a:t>2 argument to specify number of row and colons</a:t>
            </a:r>
          </a:p>
          <a:p>
            <a:pPr lvl="1"/>
            <a:r>
              <a:rPr lang="en-IE" dirty="0" err="1"/>
              <a:t>mfcol</a:t>
            </a:r>
            <a:r>
              <a:rPr lang="en-IE" dirty="0"/>
              <a:t> : fill by columns</a:t>
            </a:r>
          </a:p>
          <a:p>
            <a:pPr lvl="1"/>
            <a:r>
              <a:rPr lang="en-IE" dirty="0" err="1"/>
              <a:t>mfrow</a:t>
            </a:r>
            <a:r>
              <a:rPr lang="en-IE" dirty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FF0000"/>
                </a:solidFill>
              </a:rPr>
              <a:t>Pick one 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margins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margin: mar()</a:t>
            </a:r>
          </a:p>
          <a:p>
            <a:pPr marL="457200" lvl="1" indent="0">
              <a:buNone/>
            </a:pPr>
            <a:r>
              <a:rPr lang="en-IE" dirty="0"/>
              <a:t>outer margins: and </a:t>
            </a:r>
            <a:r>
              <a:rPr lang="en-IE" dirty="0" err="1"/>
              <a:t>oma</a:t>
            </a:r>
            <a:r>
              <a:rPr lang="en-IE" dirty="0"/>
              <a:t>()</a:t>
            </a:r>
          </a:p>
          <a:p>
            <a:pPr marL="457200" lvl="1" indent="0">
              <a:buNone/>
            </a:pPr>
            <a:r>
              <a:rPr lang="en-IE" dirty="0"/>
              <a:t>4 values each, start  from bottom and clockwise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5.3-1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x11() to create new graph windows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mfrow</a:t>
            </a:r>
            <a:r>
              <a:rPr lang="en-IE" dirty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oma</a:t>
            </a:r>
            <a:r>
              <a:rPr lang="en-IE" dirty="0"/>
              <a:t> of par() to make really small outer margins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/>
              <a:t>More on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/>
              <a:t>ggplot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http://www.cookbook-r.com/Graphs/Axes_(ggplot2)/</a:t>
            </a:r>
            <a:endParaRPr lang="en-IE" dirty="0"/>
          </a:p>
          <a:p>
            <a:pPr lvl="1"/>
            <a:r>
              <a:rPr lang="en-IE" dirty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/>
              <a:t>maps : see Hans course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endParaRPr lang="en-IE" dirty="0">
              <a:hlinkClick r:id="rId4"/>
            </a:endParaRPr>
          </a:p>
          <a:p>
            <a:r>
              <a:rPr lang="en-IE" dirty="0">
                <a:hlinkClick r:id="rId4"/>
              </a:rPr>
              <a:t>http://girke.bioinformatics.ucr.edu/GEN242/vignettes/15_Rgraphics/Rgraphics.html</a:t>
            </a:r>
            <a:endParaRPr lang="en-IE" dirty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http://www.r-graph-gallery.com/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/>
              <a:t>6. Repetitive &amp; conditional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How to avoid loops, well because they are </a:t>
            </a:r>
          </a:p>
          <a:p>
            <a:r>
              <a:rPr lang="en-IE" dirty="0"/>
              <a:t>	- slow (not always the case)</a:t>
            </a:r>
          </a:p>
          <a:p>
            <a:r>
              <a:rPr lang="en-IE" dirty="0"/>
              <a:t>	- because they are more complicated to write</a:t>
            </a:r>
          </a:p>
          <a:p>
            <a:r>
              <a:rPr lang="en-IE" dirty="0"/>
              <a:t>How to make loops when you have no choice</a:t>
            </a:r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/>
              <a:t>6.1 Applying the same function</a:t>
            </a:r>
            <a:br>
              <a:rPr lang="en-IE" sz="5400" dirty="0"/>
            </a:br>
            <a:r>
              <a:rPr lang="en-IE" sz="2800" dirty="0"/>
              <a:t>- over one dimension of a matrix/</a:t>
            </a:r>
            <a:r>
              <a:rPr lang="en-IE" sz="2800" dirty="0" err="1"/>
              <a:t>dataframe</a:t>
            </a:r>
            <a:r>
              <a:rPr lang="en-IE" sz="2800" dirty="0"/>
              <a:t>/array, apply()</a:t>
            </a:r>
            <a:br>
              <a:rPr lang="en-IE" sz="2800" dirty="0"/>
            </a:br>
            <a:r>
              <a:rPr lang="en-IE" sz="2800" dirty="0"/>
              <a:t>- by factor levels on a vector, matrix, </a:t>
            </a:r>
            <a:r>
              <a:rPr lang="en-IE" sz="2800" dirty="0" err="1"/>
              <a:t>dataframe</a:t>
            </a:r>
            <a:r>
              <a:rPr lang="en-IE" sz="2800" dirty="0"/>
              <a:t>, </a:t>
            </a:r>
            <a:r>
              <a:rPr lang="en-IE" sz="2800" dirty="0" err="1"/>
              <a:t>tapply</a:t>
            </a:r>
            <a:r>
              <a:rPr lang="en-IE" sz="2800" dirty="0"/>
              <a:t> &amp; by() </a:t>
            </a:r>
            <a:br>
              <a:rPr lang="en-IE" sz="2800" dirty="0"/>
            </a:br>
            <a:br>
              <a:rPr lang="en-IE" sz="2800" dirty="0"/>
            </a:br>
            <a:r>
              <a:rPr lang="en-IE" sz="2000" dirty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/>
              <a:t>(), see extras section) </a:t>
            </a: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/>
              <a:t>Applying across dimensions : apply()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/>
              <a:t>To perform an operation by rows or columns of matrix/</a:t>
            </a:r>
            <a:r>
              <a:rPr lang="en-IE" dirty="0" err="1"/>
              <a:t>dataframe</a:t>
            </a:r>
            <a:r>
              <a:rPr lang="en-IE" dirty="0"/>
              <a:t>/array</a:t>
            </a:r>
          </a:p>
          <a:p>
            <a:endParaRPr lang="en-IE" dirty="0"/>
          </a:p>
          <a:p>
            <a:r>
              <a:rPr lang="en-IE" dirty="0"/>
              <a:t>For instance to get quantiles by rows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x, the data you want to use</a:t>
            </a: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1 for rows and 2 for columns</a:t>
            </a: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The function you want to use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Argument linked to quantile()</a:t>
            </a: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functions by factor(s)</a:t>
            </a:r>
            <a:br>
              <a:rPr lang="en-IE" dirty="0"/>
            </a:br>
            <a:r>
              <a:rPr lang="en-IE" dirty="0" err="1"/>
              <a:t>tapply</a:t>
            </a:r>
            <a:r>
              <a:rPr lang="en-IE" dirty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/>
              <a:t>Applies function on vectors only (X argument) </a:t>
            </a:r>
          </a:p>
          <a:p>
            <a:endParaRPr lang="en-IE" sz="2400" dirty="0"/>
          </a:p>
          <a:p>
            <a:r>
              <a:rPr lang="en-IE" sz="2400" dirty="0"/>
              <a:t>Factor or combination of factors entered as list (INDEX argument)</a:t>
            </a:r>
          </a:p>
          <a:p>
            <a:endParaRPr lang="en-IE" sz="2400" dirty="0"/>
          </a:p>
          <a:p>
            <a:r>
              <a:rPr lang="en-IE" sz="2400" dirty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/>
              <a:t>Produces matrix type output</a:t>
            </a:r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What’s 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/>
              <a:t>Derived from S developed in 1993 by the Bell Labs and John Chalmers</a:t>
            </a:r>
          </a:p>
          <a:p>
            <a:endParaRPr lang="en-IE" dirty="0"/>
          </a:p>
          <a:p>
            <a:r>
              <a:rPr lang="en-IE" dirty="0"/>
              <a:t>Creators : 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Gentleman</a:t>
            </a:r>
            <a:r>
              <a:rPr lang="en-IE" dirty="0"/>
              <a:t> (</a:t>
            </a:r>
            <a:r>
              <a:rPr lang="en-IE" dirty="0">
                <a:hlinkClick r:id="rId4"/>
              </a:rPr>
              <a:t>University of Auckland</a:t>
            </a:r>
            <a:endParaRPr lang="en-IE" dirty="0"/>
          </a:p>
          <a:p>
            <a:endParaRPr lang="en-IE" dirty="0"/>
          </a:p>
          <a:p>
            <a:r>
              <a:rPr lang="en-IE" dirty="0"/>
              <a:t>Project start in 1992, first release 1995, first stable version in 2000</a:t>
            </a:r>
          </a:p>
          <a:p>
            <a:endParaRPr lang="en-IE" dirty="0"/>
          </a:p>
          <a:p>
            <a:r>
              <a:rPr lang="en-IE" dirty="0"/>
              <a:t>Available at </a:t>
            </a:r>
            <a:r>
              <a:rPr lang="en-IE" dirty="0">
                <a:hlinkClick r:id="rId5"/>
              </a:rPr>
              <a:t>https://www.r-project.org/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/>
              <a:t>Can be used on </a:t>
            </a:r>
            <a:r>
              <a:rPr lang="en-IE" sz="2400" dirty="0" err="1"/>
              <a:t>dataframe</a:t>
            </a:r>
            <a:r>
              <a:rPr lang="en-IE" sz="2400" dirty="0"/>
              <a:t> </a:t>
            </a:r>
            <a:r>
              <a:rPr lang="en-IE" sz="1600" dirty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/>
              <a:t>Outputs of type list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/>
              <a:t>Allows functions </a:t>
            </a:r>
          </a:p>
          <a:p>
            <a:pPr lvl="1"/>
            <a:r>
              <a:rPr lang="en-IE" sz="1800" dirty="0"/>
              <a:t>More complicated and customized</a:t>
            </a:r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sz="1800" dirty="0"/>
              <a:t>Returning outputs base on several columns of the </a:t>
            </a:r>
            <a:r>
              <a:rPr lang="en-IE" sz="1800" dirty="0" err="1"/>
              <a:t>dataframe</a:t>
            </a:r>
            <a:r>
              <a:rPr lang="en-IE" sz="1800" dirty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pPr marL="457200" lvl="1" indent="0" algn="ctr">
              <a:buNone/>
            </a:pPr>
            <a:r>
              <a:rPr lang="en-IE" sz="3200" dirty="0">
                <a:solidFill>
                  <a:srgbClr val="C00000"/>
                </a:solidFill>
              </a:rPr>
              <a:t>See extras section</a:t>
            </a:r>
            <a:endParaRPr lang="en-IE" sz="3200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Including ‘applied functions’ arguments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/>
              <a:t>When specifying FUN / MARGIN, you may need to include further arguments </a:t>
            </a:r>
          </a:p>
          <a:p>
            <a:endParaRPr lang="en-IE" dirty="0"/>
          </a:p>
          <a:p>
            <a:r>
              <a:rPr lang="en-IE" dirty="0"/>
              <a:t>You add that / those argument within apply(), by()…</a:t>
            </a:r>
          </a:p>
          <a:p>
            <a:endParaRPr lang="en-IE" dirty="0"/>
          </a:p>
          <a:p>
            <a:r>
              <a:rPr lang="en-IE" dirty="0"/>
              <a:t>Example, for dealing with 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Subset salmon data for columns year, weight, length &amp; </a:t>
            </a:r>
            <a:r>
              <a:rPr lang="en-IE" dirty="0" err="1"/>
              <a:t>julian.day</a:t>
            </a:r>
            <a:r>
              <a:rPr lang="en-IE" dirty="0"/>
              <a:t> and store as </a:t>
            </a:r>
            <a:r>
              <a:rPr lang="en-IE" dirty="0" err="1"/>
              <a:t>salmon.num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compute quantiles 0.2, 0.4, 0.6, 0.8 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mean size of fish by (use </a:t>
            </a:r>
            <a:r>
              <a:rPr lang="en-IE" dirty="0" err="1"/>
              <a:t>tapply</a:t>
            </a:r>
            <a:r>
              <a:rPr lang="en-IE" dirty="0"/>
              <a:t>())</a:t>
            </a:r>
          </a:p>
          <a:p>
            <a:pPr marL="971550" lvl="1" indent="-514350"/>
            <a:r>
              <a:rPr lang="en-IE" dirty="0"/>
              <a:t>year</a:t>
            </a:r>
          </a:p>
          <a:p>
            <a:pPr marL="971550" lvl="1" indent="-514350"/>
            <a:r>
              <a:rPr lang="en-IE" dirty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6.2 loops</a:t>
            </a:r>
            <a:br>
              <a:rPr lang="en-IE" sz="5400" dirty="0"/>
            </a:br>
            <a:r>
              <a:rPr lang="en-IE" sz="2800" dirty="0"/>
              <a:t>- for() loop, performs instruction for given number time</a:t>
            </a:r>
            <a:br>
              <a:rPr lang="en-IE" sz="2800" dirty="0"/>
            </a:br>
            <a:r>
              <a:rPr lang="en-IE" sz="2800" dirty="0"/>
              <a:t>- nesting loops</a:t>
            </a:r>
            <a:br>
              <a:rPr lang="en-IE" sz="2800" dirty="0"/>
            </a:br>
            <a:r>
              <a:rPr lang="en-IE" sz="2800" dirty="0"/>
              <a:t>- if(), for conditional tasks, not a loop but part of nested loops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(</a:t>
            </a:r>
            <a:r>
              <a:rPr lang="en-IE" sz="2000" dirty="0"/>
              <a:t>while() loop, perform instructions while condition is satisfied, see extras section)</a:t>
            </a: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 task for a determined number of iterations</a:t>
            </a:r>
          </a:p>
          <a:p>
            <a:endParaRPr lang="en-IE" dirty="0"/>
          </a:p>
          <a:p>
            <a:r>
              <a:rPr lang="en-IE" dirty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1:n’ </a:t>
            </a:r>
            <a:r>
              <a:rPr lang="en-IE" b="1" dirty="0"/>
              <a:t>(</a:t>
            </a:r>
            <a:r>
              <a:rPr lang="en-IE" b="1" dirty="0" err="1"/>
              <a:t>i</a:t>
            </a:r>
            <a:r>
              <a:rPr lang="en-IE" b="1" dirty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print() needed to display values inside loop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when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You have to repeat an operation several times (&gt; 3 - 5)</a:t>
            </a:r>
          </a:p>
          <a:p>
            <a:pPr lvl="1"/>
            <a:r>
              <a:rPr lang="en-IE" dirty="0"/>
              <a:t>Build series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/>
              <a:t>Loop over dimension(s) of data frame /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You can’t use vectorization </a:t>
            </a:r>
            <a:r>
              <a:rPr lang="en-IE" dirty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Create a for loop with </a:t>
            </a:r>
          </a:p>
          <a:p>
            <a:pPr marL="0" indent="0">
              <a:buNone/>
            </a:pPr>
            <a:r>
              <a:rPr lang="en-IE" dirty="0"/>
              <a:t> - a counter ‘a’ from 2 to 9 </a:t>
            </a:r>
          </a:p>
          <a:p>
            <a:pPr>
              <a:buFontTx/>
              <a:buChar char="-"/>
            </a:pPr>
            <a:r>
              <a:rPr lang="en-IE" dirty="0"/>
              <a:t>printing ‘a’</a:t>
            </a:r>
          </a:p>
          <a:p>
            <a:pPr>
              <a:buFontTx/>
              <a:buChar char="-"/>
            </a:pPr>
            <a:r>
              <a:rPr lang="en-IE" dirty="0"/>
              <a:t>printing ‘a + 3’ value</a:t>
            </a:r>
          </a:p>
          <a:p>
            <a:pPr>
              <a:buFontTx/>
              <a:buChar char="-"/>
            </a:pPr>
            <a:r>
              <a:rPr lang="en-IE" dirty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Save each river of the salmon data into a different ‘.txt’ 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Extract a vector of unique river names ‘</a:t>
            </a:r>
            <a:r>
              <a:rPr lang="en-IE" dirty="0" err="1"/>
              <a:t>unique.rivers</a:t>
            </a:r>
            <a:r>
              <a:rPr lang="en-IE" dirty="0"/>
              <a:t>’</a:t>
            </a:r>
            <a:br>
              <a:rPr lang="en-IE" dirty="0"/>
            </a:br>
            <a:r>
              <a:rPr lang="en-IE" dirty="0"/>
              <a:t>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Let’s create variable </a:t>
            </a:r>
            <a:r>
              <a:rPr lang="en-IE" dirty="0" err="1"/>
              <a:t>riv</a:t>
            </a:r>
            <a:r>
              <a:rPr lang="en-IE" dirty="0"/>
              <a:t> &lt;- </a:t>
            </a:r>
            <a:r>
              <a:rPr lang="en-IE" dirty="0" err="1"/>
              <a:t>unique.rivers</a:t>
            </a:r>
            <a:r>
              <a:rPr lang="en-IE" dirty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Make a subset of data using ‘</a:t>
            </a:r>
            <a:r>
              <a:rPr lang="en-IE" dirty="0" err="1"/>
              <a:t>riv</a:t>
            </a:r>
            <a:r>
              <a:rPr lang="en-IE" dirty="0"/>
              <a:t>’ 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Create a file name using paste() function and ‘</a:t>
            </a:r>
            <a:r>
              <a:rPr lang="en-IE" dirty="0" err="1"/>
              <a:t>riv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Put everything into for a loop with </a:t>
            </a:r>
            <a:r>
              <a:rPr lang="en-IE" dirty="0" err="1"/>
              <a:t>riv</a:t>
            </a:r>
            <a:r>
              <a:rPr lang="en-IE" dirty="0"/>
              <a:t> as the counter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/>
              <a:t>To perform a task based on a condition / test</a:t>
            </a:r>
          </a:p>
          <a:p>
            <a:endParaRPr lang="en-IE" dirty="0"/>
          </a:p>
          <a:p>
            <a:r>
              <a:rPr lang="en-IE" dirty="0"/>
              <a:t>Usually within a for() loop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/>
              <a:t>use </a:t>
            </a:r>
            <a:r>
              <a:rPr lang="en-IE" dirty="0">
                <a:solidFill>
                  <a:schemeClr val="accent2"/>
                </a:solidFill>
              </a:rPr>
              <a:t>else{}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start else{}</a:t>
            </a: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/>
              <a:t>R cons &amp;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curve</a:t>
            </a: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/>
              <a:t>No 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curiosities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/>
              <a:t>Does not compile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program’</a:t>
            </a:r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Developed by statisticians for statisticians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(C++), python wrappers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Open source &amp; cross platform</a:t>
            </a:r>
          </a:p>
          <a:p>
            <a:r>
              <a:rPr lang="en-IE" sz="1800" dirty="0">
                <a:solidFill>
                  <a:srgbClr val="FF0000"/>
                </a:solidFill>
              </a:rPr>
              <a:t>Free</a:t>
            </a: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100s of packages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Loads 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Save the salmon data into a different ‘.txt’ 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</a:t>
            </a:r>
            <a:r>
              <a:rPr lang="en-IE" dirty="0">
                <a:solidFill>
                  <a:srgbClr val="FF0000"/>
                </a:solidFill>
              </a:rPr>
              <a:t>if</a:t>
            </a:r>
            <a:r>
              <a:rPr lang="en-IE" dirty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Need to nest table() and </a:t>
            </a:r>
            <a:r>
              <a:rPr lang="en-IE" dirty="0" err="1"/>
              <a:t>barplot</a:t>
            </a:r>
            <a:r>
              <a:rPr lang="en-IE" dirty="0"/>
              <a:t>() to draw figures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/>
              <a:t>You can nest for() loop</a:t>
            </a:r>
            <a:endParaRPr lang="en-IE" b="1" i="1" dirty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/>
              <a:t>Here you loop over both dimension of a matrix</a:t>
            </a:r>
          </a:p>
          <a:p>
            <a:pPr algn="ctr">
              <a:buNone/>
            </a:pPr>
            <a:endParaRPr lang="en-IE" b="1" i="1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if() specific options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7. More advanced</a:t>
            </a:r>
            <a:br>
              <a:rPr lang="en-IE" dirty="0"/>
            </a:br>
            <a:r>
              <a:rPr lang="en-IE" dirty="0"/>
              <a:t>analyses &amp;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creating functions</a:t>
            </a:r>
          </a:p>
          <a:p>
            <a:r>
              <a:rPr lang="en-IE" dirty="0"/>
              <a:t>	2. basic analyses of data</a:t>
            </a:r>
          </a:p>
          <a:p>
            <a:r>
              <a:rPr lang="en-IE" dirty="0"/>
              <a:t>	</a:t>
            </a:r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>
                <a:solidFill>
                  <a:prstClr val="black"/>
                </a:solidFill>
              </a:rPr>
              <a:t>Y = a + </a:t>
            </a:r>
            <a:r>
              <a:rPr lang="en-IE" dirty="0" err="1">
                <a:solidFill>
                  <a:prstClr val="black"/>
                </a:solidFill>
              </a:rPr>
              <a:t>bX</a:t>
            </a:r>
            <a:r>
              <a:rPr lang="en-IE" dirty="0">
                <a:solidFill>
                  <a:prstClr val="black"/>
                </a:solidFill>
              </a:rPr>
              <a:t> + e, e </a:t>
            </a:r>
            <a:r>
              <a:rPr lang="en-IE" dirty="0" err="1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7.1 Creating functions</a:t>
            </a:r>
            <a:br>
              <a:rPr lang="en-IE" sz="5400" dirty="0"/>
            </a:b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function :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Useful to write one when doing several time the same kind of action</a:t>
            </a:r>
          </a:p>
          <a:p>
            <a:endParaRPr lang="en-IE" dirty="0"/>
          </a:p>
          <a:p>
            <a:r>
              <a:rPr lang="en-IE" dirty="0"/>
              <a:t>You can create your own !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But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stop()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/>
              <a:t>is placed within function body</a:t>
            </a:r>
          </a:p>
          <a:p>
            <a:pPr lvl="1"/>
            <a:r>
              <a:rPr lang="en-IE" dirty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warnings()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warning()</a:t>
            </a:r>
          </a:p>
          <a:p>
            <a:pPr lvl="1"/>
            <a:r>
              <a:rPr lang="en-IE" dirty="0"/>
              <a:t> display message nut do no stop function</a:t>
            </a:r>
          </a:p>
          <a:p>
            <a:pPr lvl="1"/>
            <a:r>
              <a:rPr lang="en-IE" dirty="0"/>
              <a:t>Good to introduce a bit of flexibility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7.1-1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computing a</a:t>
            </a:r>
            <a:r>
              <a:rPr lang="en-IE" baseline="30000" dirty="0"/>
              <a:t>b</a:t>
            </a:r>
            <a:r>
              <a:rPr lang="en-IE" dirty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function ‘</a:t>
            </a:r>
            <a:r>
              <a:rPr lang="en-IE" dirty="0" err="1"/>
              <a:t>ratio.as.percent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/>
              <a:t>Aim of the course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By learning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the do most common data manipulating and viewing tasks 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/>
              <a:t>How to do a few common analyses (bonus if time)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Adding default arguments’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/>
              <a:t>Use </a:t>
            </a:r>
            <a:r>
              <a:rPr lang="en-IE" dirty="0" err="1"/>
              <a:t>arg</a:t>
            </a:r>
            <a:r>
              <a:rPr lang="en-IE" dirty="0"/>
              <a:t> = NULL, replace </a:t>
            </a:r>
            <a:r>
              <a:rPr lang="en-IE" dirty="0" err="1"/>
              <a:t>arg</a:t>
            </a:r>
            <a:r>
              <a:rPr lang="en-IE" dirty="0"/>
              <a:t> in function body</a:t>
            </a:r>
          </a:p>
          <a:p>
            <a:pPr marL="0" indent="0">
              <a:buNone/>
            </a:pPr>
            <a:r>
              <a:rPr lang="en-IE" dirty="0"/>
              <a:t>Here is a simple example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Further tools for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/>
              <a:t>()</a:t>
            </a:r>
          </a:p>
          <a:p>
            <a:pPr marL="0" indent="0">
              <a:buNone/>
            </a:pPr>
            <a:r>
              <a:rPr lang="en-IE" dirty="0"/>
              <a:t>Like stop but several conditions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try()</a:t>
            </a:r>
          </a:p>
          <a:p>
            <a:pPr marL="0" indent="0">
              <a:buNone/>
            </a:pPr>
            <a:r>
              <a:rPr lang="en-IE" dirty="0"/>
              <a:t>Try to run function but does not stop whole script if error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warning()</a:t>
            </a:r>
          </a:p>
          <a:p>
            <a:pPr marL="0" indent="0">
              <a:buNone/>
            </a:pPr>
            <a:r>
              <a:rPr lang="en-IE" dirty="0"/>
              <a:t>To return error message without sopping function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debug() </a:t>
            </a:r>
          </a:p>
          <a:p>
            <a:pPr marL="0" indent="0">
              <a:buNone/>
            </a:pPr>
            <a:r>
              <a:rPr lang="en-IE" dirty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/>
              <a:t>R functions, </a:t>
            </a:r>
            <a:r>
              <a:rPr lang="en-IE" dirty="0"/>
              <a:t>get details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prstClr val="black"/>
                </a:solidFill>
              </a:rPr>
              <a:t>A function has three attributes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/>
              <a:t>7.2 Quick overview stats</a:t>
            </a:r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Non parametric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Used to highlight trends in the data</a:t>
            </a:r>
          </a:p>
          <a:p>
            <a:endParaRPr lang="en-IE" dirty="0"/>
          </a:p>
          <a:p>
            <a:r>
              <a:rPr lang="en-IE" dirty="0" err="1"/>
              <a:t>lowess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is one function performing smoothing</a:t>
            </a:r>
          </a:p>
          <a:p>
            <a:pPr lvl="1"/>
            <a:r>
              <a:rPr lang="en-IE" dirty="0"/>
              <a:t>argument ‘f’ modify the degree of smoothing</a:t>
            </a:r>
          </a:p>
          <a:p>
            <a:endParaRPr lang="en-IE" dirty="0"/>
          </a:p>
          <a:p>
            <a:r>
              <a:rPr lang="en-IE" dirty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lowess</a:t>
            </a:r>
            <a:r>
              <a:rPr lang="en-IE" dirty="0"/>
              <a:t>() examples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Correlations /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variances, one of the main hypothesis</a:t>
            </a:r>
          </a:p>
          <a:p>
            <a:endParaRPr lang="en-IE" dirty="0"/>
          </a:p>
          <a:p>
            <a:r>
              <a:rPr lang="en-IE" dirty="0" err="1"/>
              <a:t>cor.test</a:t>
            </a:r>
            <a:r>
              <a:rPr lang="en-IE" dirty="0"/>
              <a:t>() , correlation between 2 variables</a:t>
            </a:r>
          </a:p>
          <a:p>
            <a:endParaRPr lang="en-IE" dirty="0"/>
          </a:p>
          <a:p>
            <a:r>
              <a:rPr lang="en-IE" dirty="0" err="1"/>
              <a:t>anova</a:t>
            </a:r>
            <a:r>
              <a:rPr lang="en-IE" dirty="0"/>
              <a:t>(), comparison of means</a:t>
            </a:r>
          </a:p>
          <a:p>
            <a:endParaRPr lang="en-IE" dirty="0"/>
          </a:p>
          <a:p>
            <a:r>
              <a:rPr lang="en-IE" dirty="0"/>
              <a:t>lm(), </a:t>
            </a:r>
            <a:r>
              <a:rPr lang="en-IE" dirty="0" err="1"/>
              <a:t>glm</a:t>
            </a:r>
            <a:r>
              <a:rPr lang="en-IE" dirty="0"/>
              <a:t>() allow for linear regression</a:t>
            </a:r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cor.test</a:t>
            </a:r>
            <a:r>
              <a:rPr lang="en-IE" dirty="0"/>
              <a:t>() and lm() example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Are linear models and smoothers mixed</a:t>
            </a:r>
          </a:p>
          <a:p>
            <a:endParaRPr lang="en-IE" dirty="0"/>
          </a:p>
          <a:p>
            <a:r>
              <a:rPr lang="en-IE" dirty="0"/>
              <a:t>Model selection need to be performed</a:t>
            </a:r>
          </a:p>
          <a:p>
            <a:endParaRPr lang="en-IE" dirty="0"/>
          </a:p>
          <a:p>
            <a:r>
              <a:rPr lang="en-IE" dirty="0"/>
              <a:t>MGCV package advised</a:t>
            </a:r>
          </a:p>
          <a:p>
            <a:endParaRPr lang="en-IE" dirty="0"/>
          </a:p>
          <a:p>
            <a:r>
              <a:rPr lang="en-IE" dirty="0"/>
              <a:t>Hans talk </a:t>
            </a:r>
            <a:r>
              <a:rPr lang="en-IE" dirty="0">
                <a:hlinkClick r:id="rId2"/>
              </a:rPr>
              <a:t>https://bigfish.joomla.com/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solidFill>
                  <a:srgbClr val="FF0000"/>
                </a:solidFill>
              </a:rPr>
              <a:t>NOT PUBLIC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R download</a:t>
            </a:r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optimization in R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Recommend </a:t>
            </a:r>
            <a:r>
              <a:rPr lang="en-IE" dirty="0" err="1"/>
              <a:t>optmix</a:t>
            </a:r>
            <a:r>
              <a:rPr lang="en-IE" dirty="0"/>
              <a:t> package</a:t>
            </a:r>
          </a:p>
          <a:p>
            <a:endParaRPr lang="en-IE" dirty="0"/>
          </a:p>
          <a:p>
            <a:r>
              <a:rPr lang="en-IE" dirty="0"/>
              <a:t>Fits model by</a:t>
            </a:r>
          </a:p>
          <a:p>
            <a:pPr lvl="1" fontAlgn="base"/>
            <a:r>
              <a:rPr lang="en-IE" dirty="0"/>
              <a:t>minimising residual sum of squares</a:t>
            </a:r>
          </a:p>
          <a:p>
            <a:pPr lvl="1"/>
            <a:r>
              <a:rPr lang="en-IE" dirty="0"/>
              <a:t>minimising deviance (requires writing likelihood)</a:t>
            </a:r>
          </a:p>
          <a:p>
            <a:endParaRPr lang="en-IE" dirty="0"/>
          </a:p>
          <a:p>
            <a:r>
              <a:rPr lang="en-IE" dirty="0"/>
              <a:t>See code for details (7.4.optimx.r)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/>
              <a:t>7. EXTRAS </a:t>
            </a:r>
            <a:br>
              <a:rPr lang="en-IE" dirty="0"/>
            </a:br>
            <a:r>
              <a:rPr lang="en-IE" sz="4000" dirty="0"/>
              <a:t>YOU MAY NEED / USE SOON ... </a:t>
            </a:r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>
                <a:solidFill>
                  <a:srgbClr val="C00000"/>
                </a:solidFill>
              </a:rPr>
              <a:t>Like matrices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named.</a:t>
            </a:r>
          </a:p>
          <a:p>
            <a:pPr lvl="2"/>
            <a:r>
              <a:rPr lang="en-IE" dirty="0">
                <a:solidFill>
                  <a:srgbClr val="FF0000"/>
                </a:solidFill>
              </a:rPr>
              <a:t>Like </a:t>
            </a:r>
            <a:r>
              <a:rPr lang="en-IE" dirty="0" err="1">
                <a:solidFill>
                  <a:srgbClr val="FF0000"/>
                </a:solidFill>
              </a:rPr>
              <a:t>data.framces</a:t>
            </a:r>
            <a:r>
              <a:rPr lang="en-IE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Other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prstClr val="black"/>
                </a:solidFill>
                <a:latin typeface="Calibri Light"/>
              </a:rPr>
              <a:t>Indexing data, lists</a:t>
            </a: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Applying functions on </a:t>
            </a:r>
            <a:br>
              <a:rPr lang="en-IE" dirty="0"/>
            </a:br>
            <a:r>
              <a:rPr lang="en-IE" dirty="0"/>
              <a:t>elements of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/>
              <a:t>lapply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returns a list of the same length as X </a:t>
            </a:r>
          </a:p>
          <a:p>
            <a:pPr lvl="1"/>
            <a:r>
              <a:rPr lang="en-IE" dirty="0"/>
              <a:t>each element is the result of applying FUN</a:t>
            </a:r>
          </a:p>
          <a:p>
            <a:pPr lvl="1"/>
            <a:endParaRPr lang="en-IE" dirty="0"/>
          </a:p>
          <a:p>
            <a:endParaRPr lang="en-IE" dirty="0"/>
          </a:p>
          <a:p>
            <a:r>
              <a:rPr lang="en-IE" dirty="0" err="1"/>
              <a:t>sapply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a user friendly version of </a:t>
            </a:r>
            <a:r>
              <a:rPr lang="en-IE" dirty="0" err="1"/>
              <a:t>lapply</a:t>
            </a:r>
            <a:r>
              <a:rPr lang="en-IE" dirty="0"/>
              <a:t>(), FUN instead of MARGIN</a:t>
            </a:r>
          </a:p>
          <a:p>
            <a:pPr lvl="1"/>
            <a:r>
              <a:rPr lang="en-IE" dirty="0"/>
              <a:t>returns a vector or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while()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an action until condition satisfied </a:t>
            </a:r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 and saving, excel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For .csv files see </a:t>
            </a:r>
          </a:p>
          <a:p>
            <a:pPr lvl="1"/>
            <a:r>
              <a:rPr lang="en-IE" dirty="0"/>
              <a:t>‘</a:t>
            </a:r>
            <a:r>
              <a:rPr lang="en-IE" dirty="0" err="1"/>
              <a:t>read.table</a:t>
            </a:r>
            <a:r>
              <a:rPr lang="en-IE" dirty="0"/>
              <a:t>’ and ‘</a:t>
            </a:r>
            <a:r>
              <a:rPr lang="en-IE" dirty="0" err="1"/>
              <a:t>write.table</a:t>
            </a:r>
            <a:r>
              <a:rPr lang="en-IE" dirty="0"/>
              <a:t>’</a:t>
            </a:r>
          </a:p>
          <a:p>
            <a:pPr lvl="1"/>
            <a:r>
              <a:rPr lang="en-IE" dirty="0"/>
              <a:t>‘read.csv’ and ‘write.csv’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This is where you write and / or run your commands</a:t>
            </a:r>
          </a:p>
          <a:p>
            <a:endParaRPr lang="en-US" sz="2800" b="1" dirty="0"/>
          </a:p>
          <a:p>
            <a:r>
              <a:rPr lang="en-US" sz="2800" b="1" dirty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Console available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Waiting for command completion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/>
              <a:t>ggplot2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A package dedicated to graphs</a:t>
            </a:r>
          </a:p>
          <a:p>
            <a:endParaRPr lang="en-IE" dirty="0"/>
          </a:p>
          <a:p>
            <a:r>
              <a:rPr lang="en-IE" dirty="0"/>
              <a:t>Based on the grammar of graphic approach relying on </a:t>
            </a:r>
          </a:p>
          <a:p>
            <a:pPr lvl="1"/>
            <a:r>
              <a:rPr lang="en-IE" dirty="0"/>
              <a:t>Aesthetics, </a:t>
            </a:r>
            <a:r>
              <a:rPr lang="en-IE" dirty="0" err="1"/>
              <a:t>ie</a:t>
            </a:r>
            <a:r>
              <a:rPr lang="en-IE" dirty="0"/>
              <a:t> what you plot</a:t>
            </a:r>
          </a:p>
          <a:p>
            <a:pPr lvl="1"/>
            <a:r>
              <a:rPr lang="en-IE" dirty="0"/>
              <a:t>Geometries, </a:t>
            </a:r>
            <a:r>
              <a:rPr lang="en-IE" dirty="0" err="1"/>
              <a:t>ie</a:t>
            </a:r>
            <a:r>
              <a:rPr lang="en-IE" dirty="0"/>
              <a:t> how you plot it (points, lines, ribbon…)</a:t>
            </a:r>
          </a:p>
          <a:p>
            <a:pPr marL="342900" lvl="1" indent="0">
              <a:buNone/>
            </a:pPr>
            <a:endParaRPr lang="en-IE" dirty="0"/>
          </a:p>
          <a:p>
            <a:r>
              <a:rPr lang="en-IE" dirty="0"/>
              <a:t>According to some people </a:t>
            </a:r>
          </a:p>
          <a:p>
            <a:pPr lvl="1"/>
            <a:r>
              <a:rPr lang="en-IE" dirty="0"/>
              <a:t>More intuitive ?</a:t>
            </a:r>
          </a:p>
          <a:p>
            <a:pPr lvl="1"/>
            <a:r>
              <a:rPr lang="en-IE" dirty="0"/>
              <a:t>better that basic R graphic functions because you need less code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8. TO KEEP GOING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potentially useful packages</a:t>
            </a:r>
          </a:p>
          <a:p>
            <a:r>
              <a:rPr lang="en-IE" dirty="0"/>
              <a:t>	2. 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Reports, R markdown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It is </a:t>
            </a:r>
          </a:p>
          <a:p>
            <a:pPr lvl="1"/>
            <a:r>
              <a:rPr lang="en-IE" dirty="0"/>
              <a:t>Package developed by r studio based on </a:t>
            </a:r>
            <a:r>
              <a:rPr lang="en-IE" dirty="0" err="1"/>
              <a:t>knitr</a:t>
            </a:r>
            <a:r>
              <a:rPr lang="en-IE" dirty="0"/>
              <a:t> and </a:t>
            </a:r>
            <a:r>
              <a:rPr lang="en-IE" dirty="0" err="1"/>
              <a:t>pandoc</a:t>
            </a:r>
            <a:endParaRPr lang="en-IE" dirty="0"/>
          </a:p>
          <a:p>
            <a:pPr lvl="1"/>
            <a:r>
              <a:rPr lang="en-IE" dirty="0"/>
              <a:t>Fully integrated in r studio</a:t>
            </a:r>
          </a:p>
          <a:p>
            <a:pPr lvl="1"/>
            <a:endParaRPr lang="en-IE" dirty="0"/>
          </a:p>
          <a:p>
            <a:r>
              <a:rPr lang="en-IE" dirty="0"/>
              <a:t>Useful for </a:t>
            </a:r>
          </a:p>
          <a:p>
            <a:pPr lvl="1"/>
            <a:r>
              <a:rPr lang="en-IE" dirty="0"/>
              <a:t>Easily creating dynamic documents</a:t>
            </a:r>
          </a:p>
          <a:p>
            <a:pPr lvl="2"/>
            <a:r>
              <a:rPr lang="en-IE" dirty="0"/>
              <a:t>Web pages</a:t>
            </a:r>
          </a:p>
          <a:p>
            <a:pPr lvl="2"/>
            <a:r>
              <a:rPr lang="en-IE" dirty="0">
                <a:effectLst/>
              </a:rPr>
              <a:t>Reproducible analysis and reports</a:t>
            </a:r>
          </a:p>
          <a:p>
            <a:pPr lvl="3"/>
            <a:r>
              <a:rPr lang="en-IE" dirty="0"/>
              <a:t>Data work up for WGs – html/word</a:t>
            </a:r>
          </a:p>
          <a:p>
            <a:pPr lvl="3"/>
            <a:r>
              <a:rPr lang="en-IE" dirty="0"/>
              <a:t>Working Group reports - word</a:t>
            </a:r>
          </a:p>
          <a:p>
            <a:pPr lvl="3"/>
            <a:r>
              <a:rPr lang="en-IE" dirty="0">
                <a:effectLst/>
              </a:rPr>
              <a:t>Survey reports – word/pdf</a:t>
            </a:r>
          </a:p>
          <a:p>
            <a:pPr lvl="1"/>
            <a:r>
              <a:rPr lang="en-IE" dirty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/>
              <a:t>See Colm talk at </a:t>
            </a:r>
            <a:r>
              <a:rPr lang="en-IE" sz="2100" dirty="0">
                <a:hlinkClick r:id="rId2"/>
              </a:rPr>
              <a:t>https://bigfish.joomla.com/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/>
              <a:t>Data manipulation / cleaning</a:t>
            </a:r>
          </a:p>
          <a:p>
            <a:pPr lvl="1"/>
            <a:r>
              <a:rPr lang="en-IE" dirty="0" err="1"/>
              <a:t>tydr</a:t>
            </a:r>
            <a:r>
              <a:rPr lang="en-IE" dirty="0"/>
              <a:t> (no obvious advantage)</a:t>
            </a:r>
          </a:p>
          <a:p>
            <a:pPr lvl="1"/>
            <a:r>
              <a:rPr lang="en-IE" dirty="0" err="1"/>
              <a:t>stringr</a:t>
            </a:r>
            <a:r>
              <a:rPr lang="en-IE" dirty="0"/>
              <a:t> for string manipulations</a:t>
            </a:r>
          </a:p>
          <a:p>
            <a:pPr lvl="1"/>
            <a:r>
              <a:rPr lang="en-IE" dirty="0" err="1"/>
              <a:t>dplyr</a:t>
            </a:r>
            <a:r>
              <a:rPr lang="en-IE" dirty="0"/>
              <a:t> (uses intuitive syntax)</a:t>
            </a:r>
          </a:p>
          <a:p>
            <a:pPr lvl="1"/>
            <a:r>
              <a:rPr lang="en-IE" dirty="0" err="1"/>
              <a:t>data.table</a:t>
            </a:r>
            <a:r>
              <a:rPr lang="en-IE" dirty="0"/>
              <a:t> (syntax ‘close’ to SQL, time efficient on big tables) </a:t>
            </a:r>
          </a:p>
          <a:p>
            <a:pPr lvl="1"/>
            <a:r>
              <a:rPr lang="en-IE" dirty="0" err="1"/>
              <a:t>lubridate</a:t>
            </a:r>
            <a:r>
              <a:rPr lang="en-IE" dirty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>
                <a:hlinkClick r:id="rId4"/>
              </a:rPr>
              <a:t>quantmod</a:t>
            </a:r>
            <a:r>
              <a:rPr lang="en-IE" dirty="0"/>
              <a:t> (for time series)</a:t>
            </a:r>
          </a:p>
          <a:p>
            <a:pPr lvl="1"/>
            <a:endParaRPr lang="en-IE" dirty="0"/>
          </a:p>
          <a:p>
            <a:r>
              <a:rPr lang="en-IE" dirty="0"/>
              <a:t>Plots</a:t>
            </a:r>
          </a:p>
          <a:p>
            <a:pPr lvl="1"/>
            <a:r>
              <a:rPr lang="en-IE" dirty="0" err="1"/>
              <a:t>ggplot</a:t>
            </a:r>
            <a:r>
              <a:rPr lang="en-IE" dirty="0"/>
              <a:t>, ggplot2 (plotting package based on grammar of graphic)</a:t>
            </a:r>
          </a:p>
          <a:p>
            <a:pPr lvl="1"/>
            <a:r>
              <a:rPr lang="en-IE" dirty="0" err="1"/>
              <a:t>ggvis</a:t>
            </a:r>
            <a:r>
              <a:rPr lang="en-IE" dirty="0"/>
              <a:t> (interactive web graphic)</a:t>
            </a:r>
          </a:p>
          <a:p>
            <a:pPr lvl="1"/>
            <a:r>
              <a:rPr lang="en-IE" dirty="0" err="1"/>
              <a:t>Ploty</a:t>
            </a:r>
            <a:r>
              <a:rPr lang="en-IE" dirty="0"/>
              <a:t> (interactive, browser-based charting library )</a:t>
            </a:r>
          </a:p>
          <a:p>
            <a:pPr lvl="1"/>
            <a:endParaRPr lang="en-IE" dirty="0"/>
          </a:p>
          <a:p>
            <a:r>
              <a:rPr lang="en-IE" dirty="0"/>
              <a:t>Mapping</a:t>
            </a:r>
          </a:p>
          <a:p>
            <a:pPr lvl="1"/>
            <a:r>
              <a:rPr lang="en-IE" dirty="0"/>
              <a:t>See Hans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Reporting </a:t>
            </a:r>
          </a:p>
          <a:p>
            <a:pPr lvl="1"/>
            <a:r>
              <a:rPr lang="en-IE" dirty="0"/>
              <a:t>R markdown in </a:t>
            </a:r>
            <a:r>
              <a:rPr lang="en-IE" dirty="0" err="1"/>
              <a:t>Rstudio</a:t>
            </a:r>
            <a:r>
              <a:rPr lang="en-IE" dirty="0"/>
              <a:t>, see Colm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r>
              <a:rPr lang="en-IE" dirty="0"/>
              <a:t>Function </a:t>
            </a:r>
            <a:r>
              <a:rPr lang="en-IE" dirty="0" err="1"/>
              <a:t>Sweave</a:t>
            </a:r>
            <a:r>
              <a:rPr lang="en-IE" dirty="0"/>
              <a:t> to generate LATEX documents and pdf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OdfWeave</a:t>
            </a:r>
            <a:r>
              <a:rPr lang="en-IE" dirty="0"/>
              <a:t> for open office documents</a:t>
            </a:r>
          </a:p>
          <a:p>
            <a:pPr lvl="1"/>
            <a:endParaRPr lang="en-IE" dirty="0"/>
          </a:p>
          <a:p>
            <a:r>
              <a:rPr lang="en-IE" dirty="0"/>
              <a:t>Web application</a:t>
            </a:r>
          </a:p>
          <a:p>
            <a:pPr lvl="1"/>
            <a:r>
              <a:rPr lang="en-IE" dirty="0"/>
              <a:t>Shiny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packages,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FSA : Fisheries Stock Assessment</a:t>
            </a:r>
          </a:p>
          <a:p>
            <a:endParaRPr lang="en-IE" dirty="0"/>
          </a:p>
          <a:p>
            <a:r>
              <a:rPr lang="en-IE" dirty="0"/>
              <a:t>FLR : Fisheries Library in R</a:t>
            </a:r>
          </a:p>
          <a:p>
            <a:endParaRPr lang="en-IE" dirty="0"/>
          </a:p>
          <a:p>
            <a:r>
              <a:rPr lang="en-IE" dirty="0" err="1"/>
              <a:t>fishmethods</a:t>
            </a:r>
            <a:r>
              <a:rPr lang="en-IE" dirty="0"/>
              <a:t> : Fisheries Methods and Models in R</a:t>
            </a:r>
          </a:p>
          <a:p>
            <a:endParaRPr lang="en-IE" dirty="0"/>
          </a:p>
          <a:p>
            <a:r>
              <a:rPr lang="en-IE" dirty="0" err="1"/>
              <a:t>fishdynr</a:t>
            </a:r>
            <a:r>
              <a:rPr lang="en-IE" dirty="0"/>
              <a:t> : Fisheries Science Related Population Dynamics models</a:t>
            </a:r>
          </a:p>
          <a:p>
            <a:endParaRPr lang="en-IE" dirty="0"/>
          </a:p>
          <a:p>
            <a:r>
              <a:rPr lang="en-IE" dirty="0" err="1"/>
              <a:t>TropFishR</a:t>
            </a:r>
            <a:r>
              <a:rPr lang="en-IE" dirty="0"/>
              <a:t> : Tropical Fisheries in R …</a:t>
            </a:r>
          </a:p>
          <a:p>
            <a:endParaRPr lang="en-IE" dirty="0"/>
          </a:p>
          <a:p>
            <a:endParaRPr lang="en-IE" dirty="0"/>
          </a:p>
          <a:p>
            <a:pPr marL="0" indent="0" algn="ctr">
              <a:buNone/>
            </a:pPr>
            <a:r>
              <a:rPr lang="en-IE" sz="3600" dirty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http://derekogle.com/fishR/</a:t>
            </a:r>
            <a:endParaRPr lang="en-IE" sz="3600" dirty="0"/>
          </a:p>
          <a:p>
            <a:pPr marL="0" indent="0" algn="ctr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Write your own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Optimizers (see before)</a:t>
            </a:r>
          </a:p>
          <a:p>
            <a:pPr lvl="1"/>
            <a:r>
              <a:rPr lang="en-IE" dirty="0" err="1"/>
              <a:t>nls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nlminb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optim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optmix</a:t>
            </a:r>
            <a:r>
              <a:rPr lang="en-IE" dirty="0"/>
              <a:t> 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r>
              <a:rPr lang="en-IE" dirty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>
                <a:solidFill>
                  <a:prstClr val="black"/>
                </a:solidFill>
              </a:rPr>
              <a:t>BIGFish</a:t>
            </a:r>
            <a:r>
              <a:rPr lang="en-IE" altLang="en-US" dirty="0">
                <a:solidFill>
                  <a:prstClr val="black"/>
                </a:solidFill>
              </a:rPr>
              <a:t> 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 of the 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/>
              <a:t>Assignment 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                                   </a:t>
            </a:r>
            <a:r>
              <a:rPr lang="en-IE" sz="1400" dirty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“ not recommend, can trigger issues)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Names </a:t>
            </a:r>
          </a:p>
          <a:p>
            <a:pPr lvl="1"/>
            <a:r>
              <a:rPr lang="en-IE" sz="1800" dirty="0"/>
              <a:t>start with letter or “.” </a:t>
            </a:r>
          </a:p>
          <a:p>
            <a:pPr lvl="1"/>
            <a:r>
              <a:rPr lang="en-IE" sz="1800" dirty="0"/>
              <a:t>followed 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Case 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endParaRPr lang="en-IE" sz="2400" dirty="0"/>
          </a:p>
          <a:p>
            <a:endParaRPr lang="en-IE" sz="2000" dirty="0"/>
          </a:p>
          <a:p>
            <a:r>
              <a:rPr lang="en-IE" sz="2400" dirty="0"/>
              <a:t>Avoid all other characters 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/>
              <a:t>…),</a:t>
            </a:r>
            <a:r>
              <a:rPr lang="en-IE" sz="2000" dirty="0"/>
              <a:t> they have special meanings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>
                <a:latin typeface="+mj-lt"/>
                <a:ea typeface="+mj-ea"/>
                <a:cs typeface="+mj-cs"/>
              </a:rPr>
              <a:t>Variable </a:t>
            </a:r>
            <a:r>
              <a:rPr lang="en-IE" sz="4400" dirty="0">
                <a:latin typeface="+mj-lt"/>
                <a:ea typeface="+mj-ea"/>
                <a:cs typeface="+mj-cs"/>
              </a:rPr>
              <a:t>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More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loops</a:t>
            </a:r>
          </a:p>
          <a:p>
            <a:pPr lvl="1"/>
            <a:r>
              <a:rPr lang="en-IE" dirty="0"/>
              <a:t>plot length/weight </a:t>
            </a:r>
          </a:p>
          <a:p>
            <a:pPr lvl="2"/>
            <a:r>
              <a:rPr lang="en-IE" dirty="0"/>
              <a:t>by river for every year, all rivers for one year on same panel </a:t>
            </a:r>
          </a:p>
          <a:p>
            <a:pPr lvl="2"/>
            <a:r>
              <a:rPr lang="en-IE" dirty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r>
              <a:rPr lang="en-IE" dirty="0"/>
              <a:t>Loop saving 20 matrices in different files</a:t>
            </a:r>
          </a:p>
          <a:p>
            <a:pPr lvl="1"/>
            <a:r>
              <a:rPr lang="en-IE" dirty="0"/>
              <a:t>10 rows 10 columns, </a:t>
            </a:r>
            <a:r>
              <a:rPr lang="en-IE" dirty="0" err="1"/>
              <a:t>rnorm</a:t>
            </a:r>
            <a:r>
              <a:rPr lang="en-IE" dirty="0"/>
              <a:t>(n=)</a:t>
            </a:r>
          </a:p>
          <a:p>
            <a:pPr lvl="1"/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keep Excel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clear it with ‘</a:t>
            </a:r>
            <a:r>
              <a:rPr lang="en-IE" dirty="0" err="1"/>
              <a:t>Ctrl+l</a:t>
            </a:r>
            <a:r>
              <a:rPr lang="en-IE" dirty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/>
              <a:t>GETTING STARTED</a:t>
            </a:r>
            <a:br>
              <a:rPr lang="en-IE" dirty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Coding generalities</a:t>
            </a:r>
            <a:br>
              <a:rPr lang="en-IE" sz="4000" dirty="0"/>
            </a:br>
            <a:r>
              <a:rPr lang="en-IE" sz="4000" dirty="0"/>
              <a:t>R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/>
              <a:t>GUI makes </a:t>
            </a:r>
            <a:r>
              <a:rPr lang="en-IE" sz="2850" dirty="0"/>
              <a:t>R more user friendly and </a:t>
            </a:r>
            <a:r>
              <a:rPr lang="en-IE" sz="2850" b="1" dirty="0"/>
              <a:t>you more productive</a:t>
            </a:r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/>
              <a:t>GUI are IDE (Integrated Development Environment), i.e. have tools to speed up development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00" dirty="0"/>
              <a:t>text 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/>
              <a:t>Most of them are 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Notepad++</a:t>
            </a:r>
            <a:endParaRPr lang="en-IE" dirty="0"/>
          </a:p>
          <a:p>
            <a:pPr lvl="1"/>
            <a:r>
              <a:rPr lang="en-IE" sz="2850" dirty="0" err="1"/>
              <a:t>Tinn</a:t>
            </a:r>
            <a:r>
              <a:rPr lang="en-IE" sz="2850" dirty="0"/>
              <a:t>-R</a:t>
            </a:r>
          </a:p>
          <a:p>
            <a:pPr lvl="1"/>
            <a:r>
              <a:rPr lang="en-IE" sz="2850" dirty="0"/>
              <a:t>JGR</a:t>
            </a:r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freaks)</a:t>
            </a:r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Graphical User Interfaces </a:t>
            </a:r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Why chose </a:t>
            </a:r>
            <a:r>
              <a:rPr lang="en-IE" dirty="0" err="1"/>
              <a:t>RStudio</a:t>
            </a:r>
            <a:r>
              <a:rPr lang="en-IE" dirty="0"/>
              <a:t> ? 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/>
              <a:t>tab-completion 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integration for reports</a:t>
            </a:r>
          </a:p>
          <a:p>
            <a:pPr lvl="1"/>
            <a:r>
              <a:rPr lang="en-IE" dirty="0"/>
              <a:t>Integrates Shiny for online reports</a:t>
            </a:r>
          </a:p>
          <a:p>
            <a:pPr lvl="1"/>
            <a:r>
              <a:rPr lang="en-IE" dirty="0"/>
              <a:t>User friendly, clear, loads of options, cross language…</a:t>
            </a:r>
          </a:p>
          <a:p>
            <a:pPr lvl="1"/>
            <a:r>
              <a:rPr lang="en-IE" dirty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</a:t>
            </a:r>
            <a:r>
              <a:rPr lang="en-IE" dirty="0" err="1"/>
              <a:t>Rstudio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it, go through the menus, panels … 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Perform few basic math operations in console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</a:t>
            </a:r>
            <a:r>
              <a:rPr lang="en-US" dirty="0" err="1"/>
              <a:t>Rstudio</a:t>
            </a:r>
            <a:r>
              <a:rPr lang="en-US" dirty="0"/>
              <a:t> + download</a:t>
            </a:r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Store result</a:t>
            </a:r>
          </a:p>
          <a:p>
            <a:pPr marL="457200" lvl="1" indent="0" algn="ctr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/>
              <a:t>Y = a*(b + c) + d / 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Good coding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Use one instruction per line</a:t>
            </a:r>
          </a:p>
          <a:p>
            <a:endParaRPr lang="en-IE" dirty="0"/>
          </a:p>
          <a:p>
            <a:r>
              <a:rPr lang="en-IE" dirty="0"/>
              <a:t>Use meaningful names</a:t>
            </a:r>
          </a:p>
          <a:p>
            <a:endParaRPr lang="en-IE" dirty="0"/>
          </a:p>
          <a:p>
            <a:r>
              <a:rPr lang="en-IE" dirty="0"/>
              <a:t>Comment our code</a:t>
            </a:r>
          </a:p>
          <a:p>
            <a:pPr lvl="1"/>
            <a:r>
              <a:rPr lang="en-IE" dirty="0"/>
              <a:t>Use # in front of comments</a:t>
            </a:r>
          </a:p>
          <a:p>
            <a:pPr lvl="1"/>
            <a:r>
              <a:rPr lang="en-IE" dirty="0"/>
              <a:t>Be descriptive</a:t>
            </a:r>
          </a:p>
          <a:p>
            <a:endParaRPr lang="en-IE" dirty="0"/>
          </a:p>
          <a:p>
            <a:r>
              <a:rPr lang="en-IE" dirty="0"/>
              <a:t>Indent it too ! </a:t>
            </a:r>
          </a:p>
          <a:p>
            <a:pPr marL="0" indent="0">
              <a:buNone/>
            </a:pPr>
            <a:r>
              <a:rPr lang="en-IE" sz="1500" dirty="0"/>
              <a:t>(Ctrl + I in </a:t>
            </a:r>
            <a:r>
              <a:rPr lang="en-IE" sz="1500" dirty="0" err="1"/>
              <a:t>RStudio</a:t>
            </a:r>
            <a:r>
              <a:rPr lang="en-IE" sz="1500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Or my own code later</a:t>
            </a:r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 </a:t>
            </a:r>
            <a:r>
              <a:rPr lang="en-IE" dirty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/>
              <a:t>Arguments’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C00000"/>
                </a:solidFill>
              </a:rPr>
              <a:t>Named arguments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C00000"/>
                </a:solidFill>
              </a:rPr>
              <a:t>≠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nest or chain functions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Anything more user friendly? HTML browser, with a search tool:</a:t>
            </a:r>
            <a:endParaRPr lang="en-US" altLang="en-US" sz="24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using </a:t>
            </a:r>
            <a:r>
              <a:rPr lang="en-IE" dirty="0" err="1"/>
              <a:t>runif</a:t>
            </a:r>
            <a:r>
              <a:rPr lang="en-IE" dirty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for function generating 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2. R language basic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/>
              <a:t>1.1 Coding generalities</a:t>
            </a:r>
            <a:br>
              <a:rPr lang="en-IE" sz="5400" dirty="0"/>
            </a:br>
            <a:r>
              <a:rPr lang="en-IE" sz="2700" dirty="0"/>
              <a:t>What is a code</a:t>
            </a:r>
            <a:br>
              <a:rPr lang="en-IE" sz="2700" dirty="0"/>
            </a:br>
            <a:r>
              <a:rPr lang="en-IE" sz="2700" dirty="0" err="1"/>
              <a:t>Code</a:t>
            </a:r>
            <a:r>
              <a:rPr lang="en-IE" sz="2700" dirty="0"/>
              <a:t> Vs clicks</a:t>
            </a:r>
            <a:br>
              <a:rPr lang="en-IE" sz="2700" dirty="0"/>
            </a:br>
            <a:r>
              <a:rPr lang="en-IE" sz="2700" dirty="0"/>
              <a:t>Common base elements</a:t>
            </a:r>
            <a:br>
              <a:rPr lang="en-IE" sz="2700" dirty="0"/>
            </a:br>
            <a:r>
              <a:rPr lang="en-IE" sz="2700" dirty="0"/>
              <a:t>Languages</a:t>
            </a:r>
            <a:br>
              <a:rPr lang="en-IE" sz="2700" dirty="0"/>
            </a:br>
            <a:br>
              <a:rPr lang="en-IE" sz="5400" dirty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2.1 </a:t>
            </a:r>
            <a:r>
              <a:rPr lang="en-IE" b="1" dirty="0"/>
              <a:t>Vectors</a:t>
            </a:r>
            <a:br>
              <a:rPr lang="en-IE" dirty="0"/>
            </a:br>
            <a:r>
              <a:rPr lang="en-IE" dirty="0"/>
              <a:t>data types, structure and manipulation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>
                <a:solidFill>
                  <a:srgbClr val="C00000"/>
                </a:solidFill>
              </a:rPr>
              <a:t>Data type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>
                <a:cs typeface="Courier New" panose="02070309020205020404" pitchFamily="49" charset="0"/>
              </a:rPr>
              <a:t>   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Set of unitary elements of </a:t>
            </a:r>
            <a:r>
              <a:rPr lang="en-IE" b="1" dirty="0"/>
              <a:t>homogeneous</a:t>
            </a:r>
            <a:r>
              <a:rPr lang="en-IE" dirty="0"/>
              <a:t> type.</a:t>
            </a:r>
          </a:p>
          <a:p>
            <a:endParaRPr lang="en-IE" dirty="0"/>
          </a:p>
          <a:p>
            <a:pPr>
              <a:lnSpc>
                <a:spcPct val="110000"/>
              </a:lnSpc>
            </a:pPr>
            <a:r>
              <a:rPr lang="en-IE" sz="3000" dirty="0"/>
              <a:t>The </a:t>
            </a:r>
            <a:r>
              <a:rPr lang="en-IE" sz="3000" b="1" dirty="0">
                <a:solidFill>
                  <a:srgbClr val="C00000"/>
                </a:solidFill>
              </a:rPr>
              <a:t>vector</a:t>
            </a:r>
            <a:r>
              <a:rPr lang="en-IE" sz="3000" b="1" dirty="0"/>
              <a:t> is the base structure in R</a:t>
            </a:r>
            <a:r>
              <a:rPr lang="en-IE" sz="3000" dirty="0"/>
              <a:t>.</a:t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notice 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b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/>
              <a:t>(pos.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line)</a:t>
            </a:r>
            <a:br>
              <a:rPr lang="en-IE" sz="3000" dirty="0"/>
            </a:br>
            <a:br>
              <a:rPr lang="en-IE" sz="2100" dirty="0"/>
            </a:br>
            <a:r>
              <a:rPr lang="en-IE" sz="3000" dirty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Every type of data has its own function to create a 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>
              <a:lnSpc>
                <a:spcPct val="110000"/>
              </a:lnSpc>
            </a:pPr>
            <a:r>
              <a:rPr lang="en-IE" sz="3000" dirty="0"/>
              <a:t>Function concatenate </a:t>
            </a:r>
            <a:r>
              <a:rPr lang="en-IE" sz="3000" b="1" dirty="0">
                <a:solidFill>
                  <a:srgbClr val="C00000"/>
                </a:solidFill>
              </a:rPr>
              <a:t>c(…)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/>
          </a:p>
          <a:p>
            <a:endParaRPr lang="en-IE" sz="3200" dirty="0"/>
          </a:p>
          <a:p>
            <a:endParaRPr lang="en-IE" dirty="0"/>
          </a:p>
          <a:p>
            <a:r>
              <a:rPr lang="en-IE" dirty="0"/>
              <a:t>Note that on a vector, the 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</a:p>
          <a:p>
            <a:endParaRPr lang="en-IE" dirty="0"/>
          </a:p>
          <a:p>
            <a:r>
              <a:rPr lang="en-IE" dirty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br>
              <a:rPr lang="en-IE" dirty="0"/>
            </a:br>
            <a:r>
              <a:rPr lang="en-IE" dirty="0"/>
              <a:t>             context)!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</a:p>
          <a:p>
            <a:pPr marL="0" indent="0">
              <a:buNone/>
            </a:pP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/>
              <a:t>How many elements? 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Names of elements?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Levels (factor)?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/>
              <a:t>Basic arithmetic operators and functions:</a:t>
            </a:r>
          </a:p>
          <a:p>
            <a:pPr lvl="1"/>
            <a:r>
              <a:rPr lang="en-IE" b="1" dirty="0"/>
              <a:t>Fully 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/>
              <a:t>Operators:   </a:t>
            </a:r>
            <a:r>
              <a:rPr lang="en-IE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/>
              <a:t>Arithmetic functions: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/>
              <a:t>, 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/>
              <a:t>,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</a:t>
            </a:r>
            <a:r>
              <a:rPr lang="en-IE" b="1" dirty="0"/>
              <a:t>‘a’</a:t>
            </a:r>
            <a:r>
              <a:rPr lang="en-IE" dirty="0"/>
              <a:t> containing the values </a:t>
            </a:r>
            <a:br>
              <a:rPr lang="en-IE" dirty="0"/>
            </a:br>
            <a:r>
              <a:rPr lang="en-IE" dirty="0"/>
              <a:t>10, 5, 4.1 and 100. (function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its log </a:t>
            </a:r>
            <a:r>
              <a:rPr lang="en-IE" b="1" dirty="0"/>
              <a:t>in base 10 </a:t>
            </a:r>
            <a:r>
              <a:rPr lang="en-IE" dirty="0"/>
              <a:t>(use the help if needed).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  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/>
              <a:t>Series of commands </a:t>
            </a:r>
          </a:p>
          <a:p>
            <a:pPr marL="0" indent="0" algn="ctr">
              <a:buNone/>
            </a:pPr>
            <a:r>
              <a:rPr lang="en-IE" dirty="0"/>
              <a:t>you give to your computer</a:t>
            </a:r>
          </a:p>
          <a:p>
            <a:pPr marL="0" indent="0" algn="ctr">
              <a:buNone/>
            </a:pPr>
            <a:r>
              <a:rPr lang="en-IE" dirty="0"/>
              <a:t>to perform a task </a:t>
            </a:r>
            <a:r>
              <a:rPr lang="en-IE" sz="1400" dirty="0"/>
              <a:t>(simple or complicated)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490956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sets</a:t>
            </a:r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Matching positions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: position of the TRUE elements.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: matches position of elements in the set of values.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which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Same for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(x^2)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/>
              <a:t>cases (alternative method).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x are greater than 8 </a:t>
            </a:r>
            <a:r>
              <a:rPr lang="en-IE" b="1" dirty="0">
                <a:solidFill>
                  <a:srgbClr val="FF0000"/>
                </a:solidFill>
              </a:rPr>
              <a:t>or</a:t>
            </a:r>
            <a:r>
              <a:rPr lang="en-IE" b="1" dirty="0"/>
              <a:t> </a:t>
            </a:r>
            <a:r>
              <a:rPr lang="en-IE" dirty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have values </a:t>
            </a:r>
            <a:r>
              <a:rPr lang="en-IE" dirty="0">
                <a:solidFill>
                  <a:srgbClr val="FF0000"/>
                </a:solidFill>
              </a:rPr>
              <a:t>between</a:t>
            </a:r>
            <a:r>
              <a:rPr lang="en-IE" dirty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Extract elements of the vector </a:t>
            </a: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c("A", "b", "Z", "g", "J") 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/>
              <a:t>which are small caps (reference: predefined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selections, avoiding loops,… </a:t>
            </a:r>
            <a:r>
              <a:rPr lang="en-IE" sz="2000" dirty="0"/>
              <a:t>examples of use to come later</a:t>
            </a:r>
            <a:r>
              <a:rPr lang="en-IE" dirty="0"/>
              <a:t>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/>
              <a:t>(from)“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” (to)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</a:t>
            </a:r>
            <a:r>
              <a:rPr lang="en-IE" dirty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you have a 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0404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/>
              <a:t>) from 2 to 11, with an increment of 3.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 starting at 2, </a:t>
            </a:r>
          </a:p>
          <a:p>
            <a:pPr marL="914400" lvl="1" indent="-514350"/>
            <a:r>
              <a:rPr lang="en-IE" dirty="0"/>
              <a:t>with the length of the vector x (from exercises section 2.2.7 – 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vector?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Similarities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All steps in excel translate as command lines</a:t>
            </a:r>
          </a:p>
          <a:p>
            <a:pPr marL="0" indent="0">
              <a:buNone/>
            </a:pPr>
            <a:endParaRPr lang="en-IE" sz="800" dirty="0"/>
          </a:p>
          <a:p>
            <a:pPr marL="0" indent="0">
              <a:buNone/>
            </a:pPr>
            <a:r>
              <a:rPr lang="en-IE" dirty="0"/>
              <a:t>Ex : calculate the mean per column from a file</a:t>
            </a:r>
          </a:p>
          <a:p>
            <a:endParaRPr lang="en-IE" dirty="0"/>
          </a:p>
          <a:p>
            <a:pPr lvl="2"/>
            <a:r>
              <a:rPr lang="en-IE" dirty="0"/>
              <a:t>Get ‘to’ file location 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the means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Everything but…</a:t>
            </a:r>
          </a:p>
          <a:p>
            <a:pPr marL="0" indent="0">
              <a:buNone/>
            </a:pPr>
            <a:r>
              <a:rPr lang="en-IE" i="1" dirty="0"/>
              <a:t>   </a:t>
            </a:r>
            <a:r>
              <a:rPr lang="en-IE" b="1" i="1" dirty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/>
              <a:t>=&gt; Elements 1 and 26 suppressed </a:t>
            </a:r>
            <a:r>
              <a:rPr lang="en-IE" sz="2400" i="1" dirty="0"/>
              <a:t>from the output</a:t>
            </a:r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/>
              <a:t>replace</a:t>
            </a:r>
            <a:r>
              <a:rPr lang="en-IE" i="1" dirty="0"/>
              <a:t> a subset of a vector?</a:t>
            </a:r>
            <a:endParaRPr lang="en-IE" dirty="0"/>
          </a:p>
          <a:p>
            <a:pPr marL="0" indent="0">
              <a:buNone/>
            </a:pPr>
            <a:r>
              <a:rPr lang="en-IE" b="1" dirty="0">
                <a:solidFill>
                  <a:srgbClr val="C00000"/>
                </a:solidFill>
              </a:rPr>
              <a:t>Modify as you access!</a:t>
            </a: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position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indexation (test)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2.1-5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2 to 6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letters,… then change names – 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names(seq5) &lt;- …</a:t>
            </a:r>
            <a:r>
              <a:rPr lang="en-IE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are greater than 3? (use a test)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How to extract the last element? (suppose you do not know </a:t>
            </a:r>
            <a:r>
              <a:rPr lang="en-IE" i="1" dirty="0"/>
              <a:t>a priori</a:t>
            </a:r>
            <a:r>
              <a:rPr lang="en-IE" dirty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Run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 = 50, mean = 30, </a:t>
            </a:r>
            <a:r>
              <a:rPr lang="en-IE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br>
              <a:rPr lang="en-IE" dirty="0"/>
            </a:br>
            <a:r>
              <a:rPr lang="en-IE" dirty="0"/>
              <a:t>Which “individuals” have a size of at least 33? </a:t>
            </a:r>
            <a:br>
              <a:rPr lang="en-IE" dirty="0"/>
            </a:br>
            <a:r>
              <a:rPr lang="en-IE" dirty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2.2 </a:t>
            </a:r>
            <a:r>
              <a:rPr lang="en-IE" b="1" dirty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C00000"/>
                </a:solidFill>
              </a:rPr>
              <a:t>Columns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/>
              <a:t>a 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>
                <a:solidFill>
                  <a:srgbClr val="C00000"/>
                </a:solidFill>
              </a:rPr>
              <a:t>Columns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2.2.2 Matrices’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 dimension (vector, list,…)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 dimensions (matrix, </a:t>
                      </a:r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Number</a:t>
                      </a:r>
                      <a:r>
                        <a:rPr lang="en-IE" baseline="0" dirty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Names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Levels (factors)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Creating a data frame (heterogeneous data table)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variable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based on the table in .\2.data\1.people\</a:t>
            </a:r>
            <a:br>
              <a:rPr lang="en-IE" dirty="0"/>
            </a:br>
            <a:r>
              <a:rPr lang="en-IE" dirty="0"/>
              <a:t>Use the function:</a:t>
            </a:r>
            <a:br>
              <a:rPr lang="en-IE" dirty="0"/>
            </a:b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 = c("Guillaume", ...),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are the column names?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	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in new file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 lvl="2"/>
            <a:r>
              <a:rPr lang="en-IE" dirty="0"/>
              <a:t>Get ‘to’ files 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file</a:t>
            </a:r>
          </a:p>
          <a:p>
            <a:pPr lvl="1"/>
            <a:endParaRPr lang="en-IE" dirty="0"/>
          </a:p>
          <a:p>
            <a:pPr lvl="2"/>
            <a:r>
              <a:rPr lang="en-IE" dirty="0"/>
              <a:t>Write code</a:t>
            </a:r>
          </a:p>
          <a:p>
            <a:pPr lvl="2"/>
            <a:r>
              <a:rPr lang="en-IE" dirty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3. Data manipulations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3.1 Indexing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Creating a data frame (heterogeneous data table)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With the table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Extract the fourth row</a:t>
            </a:r>
            <a:br>
              <a:rPr lang="en-IE" dirty="0"/>
            </a:br>
            <a:br>
              <a:rPr lang="en-IE" dirty="0"/>
            </a:br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How to extract the age of the second row?</a:t>
            </a:r>
            <a:br>
              <a:rPr lang="en-IE" dirty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Different 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tries 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changes 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endParaRPr lang="en-IE" dirty="0"/>
          </a:p>
          <a:p>
            <a:r>
              <a:rPr lang="en-IE" sz="2400" dirty="0"/>
              <a:t>2 things to remember</a:t>
            </a:r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= vector</a:t>
            </a:r>
            <a:r>
              <a:rPr lang="en-IE" b="1" dirty="0"/>
              <a:t>		       </a:t>
            </a:r>
            <a:br>
              <a:rPr lang="en-IE" b="1" dirty="0"/>
            </a:br>
            <a:br>
              <a:rPr lang="en-IE" b="1" dirty="0"/>
            </a:br>
            <a:r>
              <a:rPr lang="en-IE" sz="3200" b="1" dirty="0"/>
              <a:t> </a:t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</a:t>
            </a:r>
            <a:r>
              <a:rPr lang="en-IE" dirty="0" err="1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“section”?</a:t>
            </a:r>
            <a:br>
              <a:rPr lang="en-IE" dirty="0"/>
            </a:br>
            <a:r>
              <a:rPr lang="en-IE" dirty="0"/>
              <a:t>(how do you extract a column? Hint: </a:t>
            </a:r>
            <a:r>
              <a:rPr lang="en-IE" b="1" dirty="0"/>
              <a:t>$</a:t>
            </a:r>
            <a:r>
              <a:rPr lang="en-IE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“sections” in the dataset (clue in</a:t>
            </a:r>
            <a:r>
              <a:rPr lang="en-IE" i="1" dirty="0"/>
              <a:t> </a:t>
            </a:r>
            <a:r>
              <a:rPr lang="en-IE" dirty="0"/>
              <a:t>2.1.4, 2.2.3)</a:t>
            </a:r>
            <a:r>
              <a:rPr lang="en-IE" i="1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peopleSub</a:t>
            </a:r>
            <a:r>
              <a:rPr lang="en-IE" dirty="0"/>
              <a:t>) with only persons from </a:t>
            </a:r>
            <a:r>
              <a:rPr lang="en-IE" dirty="0" err="1"/>
              <a:t>osis</a:t>
            </a:r>
            <a:r>
              <a:rPr lang="en-IE" dirty="0"/>
              <a:t> and </a:t>
            </a:r>
            <a:r>
              <a:rPr lang="en-IE" dirty="0" err="1"/>
              <a:t>mefss</a:t>
            </a:r>
            <a:r>
              <a:rPr lang="en-IE" dirty="0"/>
              <a:t> (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/>
              <a:t> 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data for people from </a:t>
            </a:r>
            <a:r>
              <a:rPr lang="en-IE" dirty="0" err="1"/>
              <a:t>feas</a:t>
            </a:r>
            <a:r>
              <a:rPr lang="en-IE" dirty="0"/>
              <a:t> who are less the 25.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 marL="0" indent="0">
              <a:buNone/>
            </a:pPr>
            <a:r>
              <a:rPr lang="en-IE" dirty="0"/>
              <a:t>	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in new 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/>
              <a:t>		R 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R, time potentially saved ?</a:t>
            </a:r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/>
              <a:t>Using a test</a:t>
            </a:r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3.4-1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/>
              <a:t>people</a:t>
            </a:r>
            <a:r>
              <a:rPr lang="en-IE" dirty="0"/>
              <a:t> 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“peopleSub6” with the 6 first rows of </a:t>
            </a:r>
            <a:r>
              <a:rPr lang="en-IE" b="1" dirty="0"/>
              <a:t>people</a:t>
            </a:r>
            <a:r>
              <a:rPr lang="en-IE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“</a:t>
            </a:r>
            <a:r>
              <a:rPr lang="en-IE" dirty="0" err="1"/>
              <a:t>irish</a:t>
            </a:r>
            <a:r>
              <a:rPr lang="en-IE" dirty="0"/>
              <a:t>” 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an “age” greater or equal to 26.</a:t>
            </a:r>
            <a:br>
              <a:rPr lang="en-IE" dirty="0"/>
            </a:br>
            <a:r>
              <a:rPr lang="en-IE" dirty="0"/>
              <a:t>Hint: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3.6-1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people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“name”? </a:t>
            </a:r>
            <a:br>
              <a:rPr lang="en-IE" dirty="0"/>
            </a:br>
            <a:r>
              <a:rPr lang="en-IE" dirty="0"/>
              <a:t>Extract the column as a character string (extract and convert).</a:t>
            </a:r>
            <a:br>
              <a:rPr lang="en-IE" dirty="0"/>
            </a:br>
            <a:r>
              <a:rPr lang="en-IE" dirty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/>
              <a:t>people</a:t>
            </a:r>
            <a:r>
              <a:rPr lang="en-IE" dirty="0"/>
              <a:t> by “section” and “age” and store it in a variable </a:t>
            </a:r>
            <a:r>
              <a:rPr lang="en-IE" b="1" dirty="0" err="1"/>
              <a:t>peopleOrdered</a:t>
            </a:r>
            <a:r>
              <a:rPr lang="en-IE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4. Data mining,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/>
              <a:t>This section will give you the basics for simple data mining in R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Importing / exporting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/>
              <a:t>Importing data</a:t>
            </a:r>
          </a:p>
          <a:p>
            <a:r>
              <a:rPr lang="en-IE" dirty="0"/>
              <a:t>Saving data</a:t>
            </a:r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use code,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automation</a:t>
            </a:r>
          </a:p>
          <a:p>
            <a:endParaRPr lang="en-IE" sz="1300" dirty="0"/>
          </a:p>
          <a:p>
            <a:r>
              <a:rPr lang="en-IE" sz="2600" dirty="0"/>
              <a:t>Faster 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errors</a:t>
            </a:r>
          </a:p>
          <a:p>
            <a:endParaRPr lang="en-IE" sz="1400" dirty="0"/>
          </a:p>
          <a:p>
            <a:r>
              <a:rPr lang="en-IE" sz="2600" dirty="0"/>
              <a:t>Reproducibility (important for detecting errors)</a:t>
            </a:r>
          </a:p>
          <a:p>
            <a:endParaRPr lang="en-IE" sz="1300" dirty="0"/>
          </a:p>
          <a:p>
            <a:r>
              <a:rPr lang="en-IE" sz="2600" dirty="0"/>
              <a:t>Easier project organization</a:t>
            </a:r>
          </a:p>
          <a:p>
            <a:endParaRPr lang="en-IE" sz="2100" dirty="0"/>
          </a:p>
          <a:p>
            <a:r>
              <a:rPr lang="en-IE" sz="2600" dirty="0"/>
              <a:t>Version control possible (</a:t>
            </a:r>
            <a:r>
              <a:rPr lang="en-IE" sz="2600" dirty="0" err="1"/>
              <a:t>GIThub</a:t>
            </a:r>
            <a:r>
              <a:rPr lang="en-IE" sz="2600" dirty="0"/>
              <a:t>)</a:t>
            </a:r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Advanced statistics capabilities</a:t>
            </a:r>
          </a:p>
          <a:p>
            <a:endParaRPr lang="en-IE" sz="1300" dirty="0"/>
          </a:p>
          <a:p>
            <a:r>
              <a:rPr lang="en-IE" sz="2600" dirty="0"/>
              <a:t>Loading of 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Support large 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General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‘Data languages’</a:t>
            </a:r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 In a nutshell you 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>
                <a:solidFill>
                  <a:srgbClr val="FF0000"/>
                </a:solidFill>
              </a:rPr>
              <a:t>read.table</a:t>
            </a:r>
            <a:r>
              <a:rPr lang="en-IE" sz="1500" dirty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read.csv() 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>
                <a:solidFill>
                  <a:srgbClr val="FF0000"/>
                </a:solidFill>
              </a:rPr>
              <a:t>openxlsx</a:t>
            </a:r>
            <a:r>
              <a:rPr lang="en-IE" sz="1500" dirty="0"/>
              <a:t>, 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package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(Packages are collections of </a:t>
            </a:r>
            <a:r>
              <a:rPr lang="fr-FR" dirty="0" err="1"/>
              <a:t>functions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	…for 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loading,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location, even online </a:t>
            </a:r>
            <a:r>
              <a:rPr lang="en-IE" sz="1350" b="1" i="1" dirty="0" err="1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saving, </a:t>
            </a:r>
            <a:r>
              <a:rPr lang="en-IE" dirty="0" err="1"/>
              <a:t>write.table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row 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x, the data you want to save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File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Recommended</a:t>
            </a: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Course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Salmons caught in traps </a:t>
            </a:r>
            <a:r>
              <a:rPr lang="en-IE" sz="1800" dirty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5 rivers 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covers 1995-2015 period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Includes for each fish</a:t>
            </a:r>
          </a:p>
          <a:p>
            <a:pPr lvl="2"/>
            <a:r>
              <a:rPr lang="en-IE" dirty="0"/>
              <a:t>river of capture</a:t>
            </a:r>
          </a:p>
          <a:p>
            <a:pPr lvl="2"/>
            <a:r>
              <a:rPr lang="en-IE" dirty="0"/>
              <a:t>date</a:t>
            </a:r>
          </a:p>
          <a:p>
            <a:pPr lvl="2"/>
            <a:r>
              <a:rPr lang="en-IE" dirty="0"/>
              <a:t>marine and river age </a:t>
            </a:r>
          </a:p>
          <a:p>
            <a:pPr lvl="2"/>
            <a:r>
              <a:rPr lang="en-IE" dirty="0"/>
              <a:t>Length(cm) and weight (Kg)</a:t>
            </a:r>
          </a:p>
          <a:p>
            <a:pPr lvl="2"/>
            <a:r>
              <a:rPr lang="en-IE" dirty="0"/>
              <a:t>infection by sea lice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salmon.raw.data.txt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salmon.raw</a:t>
            </a:r>
            <a:r>
              <a:rPr lang="en-IE" sz="2000" dirty="0"/>
              <a:t>’ (use </a:t>
            </a:r>
            <a:r>
              <a:rPr lang="en-IE" sz="2000" dirty="0" err="1"/>
              <a:t>setwd</a:t>
            </a:r>
            <a:r>
              <a:rPr lang="en-IE" sz="2000" dirty="0"/>
              <a:t>() and </a:t>
            </a:r>
            <a:r>
              <a:rPr lang="en-IE" sz="2000" dirty="0" err="1">
                <a:solidFill>
                  <a:srgbClr val="FF0000"/>
                </a:solidFill>
              </a:rPr>
              <a:t>read.table</a:t>
            </a:r>
            <a:r>
              <a:rPr lang="en-IE" sz="2000" dirty="0">
                <a:solidFill>
                  <a:srgbClr val="FF0000"/>
                </a:solidFill>
              </a:rPr>
              <a:t>()</a:t>
            </a:r>
            <a:r>
              <a:rPr lang="en-IE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 </a:t>
            </a:r>
            <a:r>
              <a:rPr lang="en-IE" sz="2000" dirty="0">
                <a:solidFill>
                  <a:srgbClr val="FF0000"/>
                </a:solidFill>
              </a:rPr>
              <a:t>(head())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the data in your folder as ‘salmonRawYourName.txt’</a:t>
            </a:r>
          </a:p>
          <a:p>
            <a:pPr marL="0" indent="0">
              <a:buNone/>
            </a:pPr>
            <a:r>
              <a:rPr lang="en-IE" dirty="0"/>
              <a:t>(</a:t>
            </a:r>
            <a:r>
              <a:rPr lang="en-IE" dirty="0" err="1"/>
              <a:t>write.table</a:t>
            </a:r>
            <a:r>
              <a:rPr lang="en-IE" dirty="0"/>
              <a:t>())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4.2 Basic mining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/>
              <a:t>Looking</a:t>
            </a:r>
          </a:p>
          <a:p>
            <a:r>
              <a:rPr lang="en-IE" dirty="0"/>
              <a:t>Summarizing</a:t>
            </a:r>
          </a:p>
          <a:p>
            <a:r>
              <a:rPr lang="en-IE" dirty="0"/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Because datasets often very large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</a:p>
          <a:p>
            <a:pPr marL="457200" lvl="1" indent="0">
              <a:buNone/>
            </a:pPr>
            <a:r>
              <a:rPr lang="en-IE" dirty="0"/>
              <a:t> 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 (interaction with external entities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Variables: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Functions: for executing a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Conditionals: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statistics, quantile()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4.2.4 Contingency table, table()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/>
              <a:t>salmonRaw</a:t>
            </a:r>
            <a:r>
              <a:rPr lang="en-IE" sz="2000" dirty="0"/>
              <a:t> (or whichever name you stored it in) 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Detect incorrect weights and correct them.</a:t>
            </a:r>
            <a:br>
              <a:rPr lang="en-IE" sz="2000" dirty="0"/>
            </a:br>
            <a:r>
              <a:rPr lang="en-IE" sz="2000" dirty="0"/>
              <a:t>Check the mean/min/max weight before/after.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0 -&gt; FALSE</a:t>
            </a:r>
            <a:r>
              <a:rPr lang="en-IE" sz="2000" dirty="0"/>
              <a:t>).</a:t>
            </a:r>
            <a:br>
              <a:rPr lang="en-IE" sz="2000" dirty="0"/>
            </a:br>
            <a:r>
              <a:rPr lang="en-IE" sz="2000" dirty="0"/>
              <a:t>Display the number of TRUE/FALSE/NAs.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5. Graphics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5.1 Basic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plot(), </a:t>
            </a:r>
            <a:r>
              <a:rPr lang="en-IE" dirty="0" err="1"/>
              <a:t>hist</a:t>
            </a:r>
            <a:r>
              <a:rPr lang="en-IE" dirty="0"/>
              <a:t>(), boxplot(), </a:t>
            </a:r>
            <a:r>
              <a:rPr lang="en-IE" dirty="0" err="1"/>
              <a:t>barplot</a:t>
            </a:r>
            <a:r>
              <a:rPr lang="en-IE" dirty="0"/>
              <a:t>(), pairs(), </a:t>
            </a:r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Most basic graphic, displays Y Vs X</a:t>
            </a:r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See ?plot for more customisation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hist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Displays </a:t>
            </a:r>
            <a:r>
              <a:rPr lang="fr-FR" sz="2800" dirty="0" err="1"/>
              <a:t>histogram</a:t>
            </a:r>
            <a:endParaRPr lang="fr-FR" sz="2800" dirty="0"/>
          </a:p>
          <a:p>
            <a:r>
              <a:rPr lang="fr-FR" sz="2800" dirty="0"/>
              <a:t>=</a:t>
            </a:r>
            <a:r>
              <a:rPr lang="fr-FR" sz="2400" dirty="0"/>
              <a:t>G</a:t>
            </a:r>
            <a:r>
              <a:rPr lang="en-US" sz="2400" dirty="0" err="1"/>
              <a:t>raphical</a:t>
            </a:r>
            <a:r>
              <a:rPr lang="en-US" sz="2400" dirty="0"/>
              <a:t> representation of the distribution of numerical data</a:t>
            </a:r>
            <a:endParaRPr lang="en-IE" sz="2400" dirty="0"/>
          </a:p>
          <a:p>
            <a:endParaRPr lang="en-IE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break = argument </a:t>
            </a:r>
            <a:r>
              <a:rPr lang="fr-FR" sz="2000" dirty="0" err="1"/>
              <a:t>controling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bars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barplot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/>
          </a:p>
          <a:p>
            <a:pPr>
              <a:buFont typeface="Arial" pitchFamily="34" charset="0"/>
              <a:buChar char="•"/>
            </a:pPr>
            <a:r>
              <a:rPr lang="fr-FR" sz="2400" dirty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/>
              <a:t>vectors</a:t>
            </a:r>
            <a:r>
              <a:rPr lang="fr-FR" sz="2000" dirty="0"/>
              <a:t> (</a:t>
            </a:r>
            <a:r>
              <a:rPr lang="fr-FR" sz="2000" dirty="0" err="1"/>
              <a:t>regular</a:t>
            </a:r>
            <a:r>
              <a:rPr lang="fr-FR" sz="2000" dirty="0"/>
              <a:t> </a:t>
            </a:r>
            <a:r>
              <a:rPr lang="fr-FR" sz="2000" dirty="0" err="1"/>
              <a:t>barplot</a:t>
            </a:r>
            <a:r>
              <a:rPr lang="fr-FR" sz="20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/>
              <a:t>matrices (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contengency</a:t>
            </a:r>
            <a:r>
              <a:rPr lang="fr-FR" sz="2000" dirty="0"/>
              <a:t> tables, </a:t>
            </a:r>
            <a:r>
              <a:rPr lang="fr-FR" sz="2000" dirty="0" err="1"/>
              <a:t>stacked</a:t>
            </a:r>
            <a:r>
              <a:rPr lang="fr-FR" sz="2000" dirty="0"/>
              <a:t> </a:t>
            </a:r>
            <a:r>
              <a:rPr lang="fr-FR" sz="2000" dirty="0" err="1"/>
              <a:t>barplots</a:t>
            </a:r>
            <a:r>
              <a:rPr lang="fr-FR" sz="2000" dirty="0"/>
              <a:t>) </a:t>
            </a:r>
            <a:endParaRPr lang="en-US" sz="2000" dirty="0"/>
          </a:p>
          <a:p>
            <a:endParaRPr lang="fr-FR" sz="2800" dirty="0"/>
          </a:p>
          <a:p>
            <a:endParaRPr lang="en-I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Legend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boxplot()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Displays groups of numerical data through their quartiles</a:t>
            </a:r>
          </a:p>
          <a:p>
            <a:endParaRPr lang="fr-FR" sz="2800" dirty="0"/>
          </a:p>
          <a:p>
            <a:r>
              <a:rPr lang="fr-FR" sz="2800" dirty="0"/>
              <a:t>You </a:t>
            </a:r>
            <a:r>
              <a:rPr lang="fr-FR" sz="2800" dirty="0" err="1"/>
              <a:t>can</a:t>
            </a:r>
            <a:r>
              <a:rPr lang="fr-FR" sz="2800" dirty="0"/>
              <a:t> display a box for </a:t>
            </a:r>
            <a:r>
              <a:rPr lang="fr-FR" sz="2800" dirty="0" err="1"/>
              <a:t>different</a:t>
            </a:r>
            <a:r>
              <a:rPr lang="fr-FR" sz="2800" dirty="0"/>
              <a:t> factor </a:t>
            </a:r>
            <a:r>
              <a:rPr lang="fr-FR" sz="2800" dirty="0" err="1"/>
              <a:t>levels</a:t>
            </a:r>
            <a:endParaRPr lang="en-US" sz="2800" dirty="0"/>
          </a:p>
          <a:p>
            <a:endParaRPr lang="en-IE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15978</TotalTime>
  <Words>5371</Words>
  <Application>Microsoft Office PowerPoint</Application>
  <PresentationFormat>Affichage à l'écran (4:3)</PresentationFormat>
  <Paragraphs>1377</Paragraphs>
  <Slides>172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172</vt:i4>
      </vt:variant>
    </vt:vector>
  </HeadingPairs>
  <TitlesOfParts>
    <vt:vector size="179" baseType="lpstr">
      <vt:lpstr>Arial</vt:lpstr>
      <vt:lpstr>Arial Unicode MS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September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Présentation PowerPoint</vt:lpstr>
      <vt:lpstr>Présentation PowerPoint</vt:lpstr>
      <vt:lpstr>Présentation PowerPoint</vt:lpstr>
      <vt:lpstr>Présentation PowerPoint</vt:lpstr>
      <vt:lpstr>Graphical User Interfaces </vt:lpstr>
      <vt:lpstr>Présentation PowerPoint</vt:lpstr>
      <vt:lpstr>Exercises 1.2-2</vt:lpstr>
      <vt:lpstr>Exercises 1.2-3</vt:lpstr>
      <vt:lpstr>Good coding practices</vt:lpstr>
      <vt:lpstr>Présentation PowerPoint</vt:lpstr>
      <vt:lpstr>Présentation PowerPoint</vt:lpstr>
      <vt:lpstr>Présentation PowerPoint</vt:lpstr>
      <vt:lpstr>Exercises 1.2-4</vt:lpstr>
      <vt:lpstr>2. R language basic structure</vt:lpstr>
      <vt:lpstr>2.1 Vectors data types, structure and manipulation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Exercises 2.1-1</vt:lpstr>
      <vt:lpstr>Présentation PowerPoint</vt:lpstr>
      <vt:lpstr>Présentation PowerPoint</vt:lpstr>
      <vt:lpstr>Exercises 2.1-2</vt:lpstr>
      <vt:lpstr>Présentation PowerPoint</vt:lpstr>
      <vt:lpstr>Présentation PowerPoint</vt:lpstr>
      <vt:lpstr>Exercises 2.1-3</vt:lpstr>
      <vt:lpstr>Présentation PowerPoint</vt:lpstr>
      <vt:lpstr>Présentation PowerPoint</vt:lpstr>
      <vt:lpstr>Présentation PowerPoint</vt:lpstr>
      <vt:lpstr>Exercises 2.1-4</vt:lpstr>
      <vt:lpstr>Présentation PowerPoint</vt:lpstr>
      <vt:lpstr>Présentation PowerPoint</vt:lpstr>
      <vt:lpstr>Présentation PowerPoint</vt:lpstr>
      <vt:lpstr>Exercises 2.1-5</vt:lpstr>
      <vt:lpstr>2.2 Further data structures</vt:lpstr>
      <vt:lpstr>Présentation PowerPoint</vt:lpstr>
      <vt:lpstr>Présentation PowerPoint</vt:lpstr>
      <vt:lpstr>Présentation PowerPoint</vt:lpstr>
      <vt:lpstr>2.2.2 Matrices’ algebra</vt:lpstr>
      <vt:lpstr>Présentation PowerPoint</vt:lpstr>
      <vt:lpstr>Exercises 2.2-1</vt:lpstr>
      <vt:lpstr>3. Data manipulations</vt:lpstr>
      <vt:lpstr>3.1 Indexing data</vt:lpstr>
      <vt:lpstr>Présentation PowerPoint</vt:lpstr>
      <vt:lpstr>Présentation PowerPoint</vt:lpstr>
      <vt:lpstr>Exercises 3.2-1</vt:lpstr>
      <vt:lpstr>Présentation PowerPoint</vt:lpstr>
      <vt:lpstr>Présentation PowerPoint</vt:lpstr>
      <vt:lpstr>Présentation PowerPoint</vt:lpstr>
      <vt:lpstr>Présentation PowerPoint</vt:lpstr>
      <vt:lpstr>Exercises 3.2-2</vt:lpstr>
      <vt:lpstr>Présentation PowerPoint</vt:lpstr>
      <vt:lpstr>Présentation PowerPoint</vt:lpstr>
      <vt:lpstr>Présentation PowerPoint</vt:lpstr>
      <vt:lpstr>Exercises 3.4-1</vt:lpstr>
      <vt:lpstr>Présentation PowerPoint</vt:lpstr>
      <vt:lpstr>Présentation PowerPoint</vt:lpstr>
      <vt:lpstr>Présentation PowerPoint</vt:lpstr>
      <vt:lpstr>Exercises 3.6-1</vt:lpstr>
      <vt:lpstr>4. Data mining, basics</vt:lpstr>
      <vt:lpstr>4.1 Importing / exporting</vt:lpstr>
      <vt:lpstr>Data loading</vt:lpstr>
      <vt:lpstr>Présentation PowerPoint</vt:lpstr>
      <vt:lpstr>Data loading, read.table()</vt:lpstr>
      <vt:lpstr>Data saving, write.table()</vt:lpstr>
      <vt:lpstr>File location</vt:lpstr>
      <vt:lpstr>Course dataset</vt:lpstr>
      <vt:lpstr>Exercises 4.1-1</vt:lpstr>
      <vt:lpstr>4.2 Basic mining</vt:lpstr>
      <vt:lpstr>Présentation PowerPoint</vt:lpstr>
      <vt:lpstr>Présentation PowerPoint</vt:lpstr>
      <vt:lpstr>4.2.3 Basic statistics</vt:lpstr>
      <vt:lpstr>4.2.3 Basic statistics, quantile()</vt:lpstr>
      <vt:lpstr>4.2.4 Contingency table, table()</vt:lpstr>
      <vt:lpstr>Exercises 4.2-1</vt:lpstr>
      <vt:lpstr>5. Graphics</vt:lpstr>
      <vt:lpstr>5.1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Présentation PowerPoint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Présentation PowerPoint</vt:lpstr>
      <vt:lpstr>More exercises</vt:lpstr>
      <vt:lpstr>Présentation PowerPoint</vt:lpstr>
      <vt:lpstr>Why you should keep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Guillaume BAL</cp:lastModifiedBy>
  <cp:revision>527</cp:revision>
  <dcterms:created xsi:type="dcterms:W3CDTF">2016-03-08T09:10:36Z</dcterms:created>
  <dcterms:modified xsi:type="dcterms:W3CDTF">2020-10-26T18:11:50Z</dcterms:modified>
</cp:coreProperties>
</file>